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6"/>
  </p:notesMasterIdLst>
  <p:sldIdLst>
    <p:sldId id="294" r:id="rId2"/>
    <p:sldId id="310" r:id="rId3"/>
    <p:sldId id="311" r:id="rId4"/>
    <p:sldId id="333" r:id="rId5"/>
    <p:sldId id="334" r:id="rId6"/>
    <p:sldId id="264" r:id="rId7"/>
    <p:sldId id="313" r:id="rId8"/>
    <p:sldId id="304" r:id="rId9"/>
    <p:sldId id="267" r:id="rId10"/>
    <p:sldId id="309" r:id="rId11"/>
    <p:sldId id="315" r:id="rId12"/>
    <p:sldId id="316" r:id="rId13"/>
    <p:sldId id="317" r:id="rId14"/>
    <p:sldId id="332" r:id="rId15"/>
    <p:sldId id="318" r:id="rId16"/>
    <p:sldId id="320" r:id="rId17"/>
    <p:sldId id="322" r:id="rId18"/>
    <p:sldId id="323" r:id="rId19"/>
    <p:sldId id="324" r:id="rId20"/>
    <p:sldId id="326" r:id="rId21"/>
    <p:sldId id="328" r:id="rId22"/>
    <p:sldId id="330" r:id="rId23"/>
    <p:sldId id="312" r:id="rId24"/>
    <p:sldId id="274" r:id="rId25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ta" initials="N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FF74"/>
    <a:srgbClr val="00D25F"/>
    <a:srgbClr val="F8FBCD"/>
    <a:srgbClr val="ACEAFE"/>
    <a:srgbClr val="ACFEFE"/>
    <a:srgbClr val="C5FBAF"/>
    <a:srgbClr val="F4F9B1"/>
    <a:srgbClr val="DEF64C"/>
    <a:srgbClr val="F1F79F"/>
    <a:srgbClr val="DD73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50" autoAdjust="0"/>
  </p:normalViewPr>
  <p:slideViewPr>
    <p:cSldViewPr>
      <p:cViewPr>
        <p:scale>
          <a:sx n="100" d="100"/>
          <a:sy n="100" d="100"/>
        </p:scale>
        <p:origin x="-186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43606775274539"/>
          <c:y val="0.12174571054273114"/>
          <c:w val="0.70717345683479382"/>
          <c:h val="0.741824872263631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72A2DC"/>
            </a:solidFill>
            <a:ln>
              <a:solidFill>
                <a:srgbClr val="09CAFF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8.323350545591553E-3"/>
                  <c:y val="-3.670093870166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4348140061732273E-2"/>
                  <c:y val="-2.090646644568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8341150500185968E-3"/>
                  <c:y val="-4.7382794946498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094941134776369E-7"/>
                  <c:y val="-1.8426642479193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solidFill>
                <a:srgbClr val="F8FBCD"/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1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3292001.8</c:v>
                </c:pt>
                <c:pt idx="1">
                  <c:v>1493789.9</c:v>
                </c:pt>
                <c:pt idx="2">
                  <c:v>1875203.9</c:v>
                </c:pt>
                <c:pt idx="3">
                  <c:v>1521095.5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2.7164705129381725E-2"/>
                  <c:y val="-4.3505116346939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1771379267037964E-2"/>
                  <c:y val="-2.479119235507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9414455157156523E-2"/>
                  <c:y val="-1.0609517682114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6085102862966918E-2"/>
                  <c:y val="-7.89713249108307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solidFill>
                <a:srgbClr val="F8FBCD"/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1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3534982</c:v>
                </c:pt>
                <c:pt idx="1">
                  <c:v>1569689.9</c:v>
                </c:pt>
                <c:pt idx="2">
                  <c:v>1837253.9</c:v>
                </c:pt>
                <c:pt idx="3">
                  <c:v>1483145.5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дефицит, профицит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3.9361568521372025E-3"/>
                  <c:y val="-8.03579867576902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9449119179994496E-3"/>
                  <c:y val="-9.90209213901615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113547166256889E-2"/>
                  <c:y val="6.9692090596898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3722140776628541E-2"/>
                  <c:y val="7.1074192419747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8FBCD"/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100" b="1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-242980.20000000019</c:v>
                </c:pt>
                <c:pt idx="1">
                  <c:v>-75900</c:v>
                </c:pt>
                <c:pt idx="2">
                  <c:v>37950</c:v>
                </c:pt>
                <c:pt idx="3">
                  <c:v>37950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34131200"/>
        <c:axId val="118124480"/>
      </c:barChart>
      <c:catAx>
        <c:axId val="134131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effectLst/>
              </a:defRPr>
            </a:pPr>
            <a:endParaRPr lang="ru-RU"/>
          </a:p>
        </c:txPr>
        <c:crossAx val="118124480"/>
        <c:crosses val="autoZero"/>
        <c:auto val="1"/>
        <c:lblAlgn val="ctr"/>
        <c:lblOffset val="1000"/>
        <c:noMultiLvlLbl val="0"/>
      </c:catAx>
      <c:valAx>
        <c:axId val="118124480"/>
        <c:scaling>
          <c:orientation val="minMax"/>
        </c:scaling>
        <c:delete val="0"/>
        <c:axPos val="l"/>
        <c:majorGridlines>
          <c:spPr>
            <a:ln w="0"/>
          </c:spPr>
        </c:majorGridlines>
        <c:numFmt formatCode="#,##0.0" sourceLinked="1"/>
        <c:majorTickMark val="out"/>
        <c:minorTickMark val="none"/>
        <c:tickLblPos val="nextTo"/>
        <c:crossAx val="134131200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83481456690064348"/>
          <c:y val="0.16432668343650039"/>
          <c:w val="0.16518545040889177"/>
          <c:h val="0.20806415373416223"/>
        </c:manualLayout>
      </c:layout>
      <c:overlay val="0"/>
    </c:legend>
    <c:plotVisOnly val="1"/>
    <c:dispBlanksAs val="gap"/>
    <c:showDLblsOverMax val="0"/>
  </c:chart>
  <c:spPr>
    <a:solidFill>
      <a:srgbClr val="F8FBCD"/>
    </a:solidFill>
    <a:ln w="22225">
      <a:solidFill>
        <a:schemeClr val="tx2">
          <a:lumMod val="75000"/>
          <a:lumOff val="25000"/>
        </a:schemeClr>
      </a:solidFill>
    </a:ln>
  </c:spPr>
  <c:txPr>
    <a:bodyPr/>
    <a:lstStyle/>
    <a:p>
      <a:pPr>
        <a:defRPr sz="125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764095076689779E-2"/>
          <c:y val="0"/>
          <c:w val="0.91235878762008893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explosion val="7"/>
          <c:dPt>
            <c:idx val="0"/>
            <c:bubble3D val="0"/>
          </c:dPt>
          <c:dPt>
            <c:idx val="5"/>
            <c:bubble3D val="0"/>
            <c:spPr>
              <a:gradFill rotWithShape="1">
                <a:gsLst>
                  <a:gs pos="0">
                    <a:schemeClr val="accent3">
                      <a:tint val="65000"/>
                      <a:satMod val="270000"/>
                    </a:schemeClr>
                  </a:gs>
                  <a:gs pos="25000">
                    <a:schemeClr val="accent3">
                      <a:tint val="60000"/>
                      <a:satMod val="300000"/>
                    </a:schemeClr>
                  </a:gs>
                  <a:gs pos="100000">
                    <a:schemeClr val="accent3">
                      <a:tint val="29000"/>
                      <a:satMod val="40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atMod val="150000"/>
                  </a:schemeClr>
                </a:solidFill>
                <a:prstDash val="solid"/>
              </a:ln>
              <a:effectLst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c:spPr>
          </c:dPt>
          <c:cat>
            <c:strRef>
              <c:f>Лист1!$A$2:$A$8</c:f>
              <c:strCache>
                <c:ptCount val="7"/>
                <c:pt idx="0">
                  <c:v>Жилищно-коммунальное хозяйство</c:v>
                </c:pt>
                <c:pt idx="1">
                  <c:v>Общегосударственные вопросы</c:v>
                </c:pt>
                <c:pt idx="2">
                  <c:v>Прочие расходы </c:v>
                </c:pt>
                <c:pt idx="3">
                  <c:v>Дорожное хозяйство</c:v>
                </c:pt>
                <c:pt idx="4">
                  <c:v>Культура</c:v>
                </c:pt>
                <c:pt idx="5">
                  <c:v>Транспорт</c:v>
                </c:pt>
                <c:pt idx="6">
                  <c:v>Социальная политика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0.39787879302175594</c:v>
                </c:pt>
                <c:pt idx="1">
                  <c:v>0.12880069393716342</c:v>
                </c:pt>
                <c:pt idx="2">
                  <c:v>2.7787652159114523E-2</c:v>
                </c:pt>
                <c:pt idx="3">
                  <c:v>0.14412971193982033</c:v>
                </c:pt>
                <c:pt idx="4">
                  <c:v>7.4768253630220383E-2</c:v>
                </c:pt>
                <c:pt idx="5">
                  <c:v>3.9550675221691159E-2</c:v>
                </c:pt>
                <c:pt idx="6">
                  <c:v>0.18708422009023415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 2</c:v>
                </c:pt>
              </c:strCache>
            </c:strRef>
          </c:tx>
          <c:explosion val="25"/>
          <c:cat>
            <c:strRef>
              <c:f>Лист1!$A$2:$A$8</c:f>
              <c:strCache>
                <c:ptCount val="7"/>
                <c:pt idx="0">
                  <c:v>Жилищно-коммунальное хозяйство</c:v>
                </c:pt>
                <c:pt idx="1">
                  <c:v>Общегосударственные вопросы</c:v>
                </c:pt>
                <c:pt idx="2">
                  <c:v>Прочие расходы </c:v>
                </c:pt>
                <c:pt idx="3">
                  <c:v>Дорожное хозяйство</c:v>
                </c:pt>
                <c:pt idx="4">
                  <c:v>Культура</c:v>
                </c:pt>
                <c:pt idx="5">
                  <c:v>Транспорт</c:v>
                </c:pt>
                <c:pt idx="6">
                  <c:v>Социальная политика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684551.1</c:v>
                </c:pt>
                <c:pt idx="1">
                  <c:v>221601.8</c:v>
                </c:pt>
                <c:pt idx="2">
                  <c:v>47808.7</c:v>
                </c:pt>
                <c:pt idx="3">
                  <c:v>247975.4</c:v>
                </c:pt>
                <c:pt idx="4">
                  <c:v>128638.9</c:v>
                </c:pt>
                <c:pt idx="5">
                  <c:v>68047</c:v>
                </c:pt>
                <c:pt idx="6">
                  <c:v>321878.7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 3</c:v>
                </c:pt>
              </c:strCache>
            </c:strRef>
          </c:tx>
          <c:explosion val="25"/>
          <c:cat>
            <c:strRef>
              <c:f>Лист1!$A$2:$A$8</c:f>
              <c:strCache>
                <c:ptCount val="7"/>
                <c:pt idx="0">
                  <c:v>Жилищно-коммунальное хозяйство</c:v>
                </c:pt>
                <c:pt idx="1">
                  <c:v>Общегосударственные вопросы</c:v>
                </c:pt>
                <c:pt idx="2">
                  <c:v>Прочие расходы </c:v>
                </c:pt>
                <c:pt idx="3">
                  <c:v>Дорожное хозяйство</c:v>
                </c:pt>
                <c:pt idx="4">
                  <c:v>Культура</c:v>
                </c:pt>
                <c:pt idx="5">
                  <c:v>Транспорт</c:v>
                </c:pt>
                <c:pt idx="6">
                  <c:v>Социальная политика</c:v>
                </c:pt>
              </c:strCache>
            </c:strRef>
          </c:cat>
          <c:val>
            <c:numRef>
              <c:f>Лист1!$D$2:$D$8</c:f>
              <c:numCache>
                <c:formatCode>#,##0.0</c:formatCode>
                <c:ptCount val="7"/>
                <c:pt idx="0">
                  <c:v>1720501.6</c:v>
                </c:pt>
                <c:pt idx="1">
                  <c:v>1720501.6</c:v>
                </c:pt>
                <c:pt idx="2">
                  <c:v>1720501.6</c:v>
                </c:pt>
                <c:pt idx="3">
                  <c:v>1720501.6</c:v>
                </c:pt>
                <c:pt idx="4">
                  <c:v>1720501.6</c:v>
                </c:pt>
                <c:pt idx="5">
                  <c:v>1720501.6</c:v>
                </c:pt>
                <c:pt idx="6">
                  <c:v>1720501.6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tx2">
        <a:lumMod val="10000"/>
        <a:lumOff val="9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187631342010202E-2"/>
          <c:y val="0"/>
          <c:w val="0.91235878762008893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explosion val="7"/>
          <c:dPt>
            <c:idx val="0"/>
            <c:bubble3D val="0"/>
            <c:explosion val="2"/>
          </c:dPt>
          <c:dPt>
            <c:idx val="1"/>
            <c:bubble3D val="0"/>
            <c:explosion val="4"/>
          </c:dPt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0.74675664352767812</c:v>
                </c:pt>
                <c:pt idx="1">
                  <c:v>0.25324335647232177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 2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1284796</c:v>
                </c:pt>
                <c:pt idx="1">
                  <c:v>435705.59999999998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 3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1720501.6</c:v>
                </c:pt>
                <c:pt idx="1">
                  <c:v>1720501.6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tx2">
        <a:lumMod val="10000"/>
        <a:lumOff val="9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3DF14D-5245-4592-A8EF-4D1E28FD8778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646E02-E6B2-459D-94C0-C11EACEEBCBA}">
      <dgm:prSet custT="1"/>
      <dgm:spPr>
        <a:solidFill>
          <a:srgbClr val="F8FBCD"/>
        </a:solidFill>
        <a:ln>
          <a:solidFill>
            <a:schemeClr val="tx2">
              <a:lumMod val="75000"/>
              <a:lumOff val="25000"/>
            </a:schemeClr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4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Дефицит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en-US" sz="14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- </a:t>
          </a:r>
          <a:r>
            <a:rPr kumimoji="0" lang="ru-RU" sz="14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75 900,0 </a:t>
          </a:r>
          <a:r>
            <a:rPr kumimoji="0" lang="ru-RU" sz="1400" b="1" i="0" u="none" strike="noStrike" cap="none" normalizeH="0" baseline="0" dirty="0" err="1" smtClean="0">
              <a:ln/>
              <a:effectLst/>
              <a:latin typeface="Arial Narrow" panose="020B0606020202030204" pitchFamily="34" charset="0"/>
            </a:rPr>
            <a:t>тыс.руб</a:t>
          </a: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. (8,9%)</a:t>
          </a:r>
        </a:p>
      </dgm:t>
    </dgm:pt>
    <dgm:pt modelId="{587492F8-60CF-4C52-93DF-C54030C30EDA}" type="sibTrans" cxnId="{5B043A1B-62AD-4A5D-9561-C5AE5C02B0F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5463917-2801-4C56-B9EE-32D1D9DEE2D1}" type="parTrans" cxnId="{5B043A1B-62AD-4A5D-9561-C5AE5C02B0F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D7F3CA62-3240-4386-9FE9-4B857EA25710}">
      <dgm:prSet custT="1"/>
      <dgm:spPr>
        <a:solidFill>
          <a:srgbClr val="F8FBCD"/>
        </a:solidFill>
        <a:ln>
          <a:solidFill>
            <a:schemeClr val="tx2">
              <a:lumMod val="75000"/>
              <a:lumOff val="25000"/>
            </a:schemeClr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4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Расходы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4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1 569 689,9 </a:t>
          </a:r>
          <a:r>
            <a:rPr kumimoji="0" lang="ru-RU" sz="1400" b="1" i="0" u="none" strike="noStrike" cap="none" normalizeH="0" baseline="0" dirty="0" err="1" smtClean="0">
              <a:ln/>
              <a:effectLst/>
              <a:latin typeface="Arial Narrow" panose="020B0606020202030204" pitchFamily="34" charset="0"/>
            </a:rPr>
            <a:t>тыс.руб</a:t>
          </a:r>
          <a:r>
            <a:rPr kumimoji="0" lang="ru-RU" sz="14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.</a:t>
          </a:r>
        </a:p>
      </dgm:t>
    </dgm:pt>
    <dgm:pt modelId="{DDF8F9A2-D452-4DE2-B824-1D85DFC6CC1F}" type="sibTrans" cxnId="{D6E95336-8EB2-4548-A1BB-35E655AFF10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E1C9F86-A6C8-418F-94F0-C58620D6C1DD}" type="parTrans" cxnId="{D6E95336-8EB2-4548-A1BB-35E655AFF10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814D4CAD-5CF5-42B1-A738-D74DFEA5FFB4}">
      <dgm:prSet custT="1"/>
      <dgm:spPr>
        <a:solidFill>
          <a:srgbClr val="F8FBCD"/>
        </a:solidFill>
        <a:ln w="19050">
          <a:solidFill>
            <a:schemeClr val="tx2">
              <a:lumMod val="75000"/>
              <a:lumOff val="25000"/>
            </a:schemeClr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endParaRPr kumimoji="0" lang="ru-RU" sz="1200" b="1" i="0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4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Доходы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4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1 493 789,9 </a:t>
          </a:r>
          <a:r>
            <a:rPr kumimoji="0" lang="ru-RU" sz="1400" b="1" i="0" u="none" strike="noStrike" cap="none" normalizeH="0" baseline="0" dirty="0" err="1" smtClean="0">
              <a:ln/>
              <a:effectLst/>
              <a:latin typeface="Arial Narrow" panose="020B0606020202030204" pitchFamily="34" charset="0"/>
            </a:rPr>
            <a:t>тыс.руб</a:t>
          </a:r>
          <a:r>
            <a:rPr kumimoji="0" lang="ru-RU" sz="14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.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 </a:t>
          </a:r>
          <a:endParaRPr kumimoji="0" lang="ru-RU" sz="1200" b="1" i="1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</dgm:t>
    </dgm:pt>
    <dgm:pt modelId="{0FA2209E-531C-4D7A-9C76-754A151A5DE0}" type="sibTrans" cxnId="{CB53AA18-EF33-46E0-B74E-FD7577DE606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369588E7-4B72-4BF9-8E63-538B3264C535}" type="parTrans" cxnId="{CB53AA18-EF33-46E0-B74E-FD7577DE606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D5E9813C-8B38-42F0-9B43-1857F4472819}">
      <dgm:prSet custT="1"/>
      <dgm:spPr>
        <a:solidFill>
          <a:srgbClr val="F8FBCD"/>
        </a:solidFill>
        <a:ln>
          <a:solidFill>
            <a:schemeClr val="tx2">
              <a:lumMod val="75000"/>
              <a:lumOff val="25000"/>
            </a:schemeClr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endParaRPr kumimoji="0" lang="ru-RU" sz="1200" b="1" i="0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</dgm:t>
    </dgm:pt>
    <dgm:pt modelId="{90D41429-80FA-4769-B532-27057DFFA1EA}" type="parTrans" cxnId="{76D65B34-7E69-416B-B964-3054A93FF1DD}">
      <dgm:prSet/>
      <dgm:spPr/>
      <dgm:t>
        <a:bodyPr/>
        <a:lstStyle/>
        <a:p>
          <a:endParaRPr lang="ru-RU"/>
        </a:p>
      </dgm:t>
    </dgm:pt>
    <dgm:pt modelId="{3EB08346-51A0-44E0-A1A6-5B633D7B85E9}" type="sibTrans" cxnId="{76D65B34-7E69-416B-B964-3054A93FF1DD}">
      <dgm:prSet/>
      <dgm:spPr/>
      <dgm:t>
        <a:bodyPr/>
        <a:lstStyle/>
        <a:p>
          <a:endParaRPr lang="ru-RU"/>
        </a:p>
      </dgm:t>
    </dgm:pt>
    <dgm:pt modelId="{A4EFF082-E379-4340-BDC0-C0275355A235}" type="pres">
      <dgm:prSet presAssocID="{FB3DF14D-5245-4592-A8EF-4D1E28FD87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2B801B7-2AF2-498C-8CCD-32CF3F482356}" type="pres">
      <dgm:prSet presAssocID="{814D4CAD-5CF5-42B1-A738-D74DFEA5FFB4}" presName="hierRoot1" presStyleCnt="0">
        <dgm:presLayoutVars>
          <dgm:hierBranch val="init"/>
        </dgm:presLayoutVars>
      </dgm:prSet>
      <dgm:spPr/>
    </dgm:pt>
    <dgm:pt modelId="{A8AFE020-9282-4C1E-8C8E-1FA5E11016EE}" type="pres">
      <dgm:prSet presAssocID="{814D4CAD-5CF5-42B1-A738-D74DFEA5FFB4}" presName="rootComposite1" presStyleCnt="0"/>
      <dgm:spPr/>
    </dgm:pt>
    <dgm:pt modelId="{F3BF6CAD-12EC-45BA-B25E-DEA28EBDEA7A}" type="pres">
      <dgm:prSet presAssocID="{814D4CAD-5CF5-42B1-A738-D74DFEA5FFB4}" presName="rootText1" presStyleLbl="node0" presStyleIdx="0" presStyleCnt="4" custScaleX="363273" custScaleY="474791" custLinFactX="79675" custLinFactY="-300000" custLinFactNeighborX="100000" custLinFactNeighborY="-35431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E79C9C7-A4D0-47C2-AE50-367BAF0D053F}" type="pres">
      <dgm:prSet presAssocID="{814D4CAD-5CF5-42B1-A738-D74DFEA5FFB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037A5B5-700E-409B-9966-687C7D60823C}" type="pres">
      <dgm:prSet presAssocID="{814D4CAD-5CF5-42B1-A738-D74DFEA5FFB4}" presName="hierChild2" presStyleCnt="0"/>
      <dgm:spPr/>
    </dgm:pt>
    <dgm:pt modelId="{5875A817-D721-4C08-B9AF-A2DB43FF7128}" type="pres">
      <dgm:prSet presAssocID="{814D4CAD-5CF5-42B1-A738-D74DFEA5FFB4}" presName="hierChild3" presStyleCnt="0"/>
      <dgm:spPr/>
    </dgm:pt>
    <dgm:pt modelId="{748E5DD2-337E-44E3-9C33-36949CFCEC3A}" type="pres">
      <dgm:prSet presAssocID="{D7F3CA62-3240-4386-9FE9-4B857EA25710}" presName="hierRoot1" presStyleCnt="0">
        <dgm:presLayoutVars>
          <dgm:hierBranch val="init"/>
        </dgm:presLayoutVars>
      </dgm:prSet>
      <dgm:spPr/>
    </dgm:pt>
    <dgm:pt modelId="{7F5359DC-CE19-4313-A273-A9F71B41186B}" type="pres">
      <dgm:prSet presAssocID="{D7F3CA62-3240-4386-9FE9-4B857EA25710}" presName="rootComposite1" presStyleCnt="0"/>
      <dgm:spPr/>
    </dgm:pt>
    <dgm:pt modelId="{B3E35377-3712-4A1B-A884-B60A584EA619}" type="pres">
      <dgm:prSet presAssocID="{D7F3CA62-3240-4386-9FE9-4B857EA25710}" presName="rootText1" presStyleLbl="node0" presStyleIdx="1" presStyleCnt="4" custScaleX="363273" custScaleY="485287" custLinFactX="-100000" custLinFactNeighborX="-104598" custLinFactNeighborY="2278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B62BBAB-7AA4-4246-8804-8C6CCC8DDB58}" type="pres">
      <dgm:prSet presAssocID="{D7F3CA62-3240-4386-9FE9-4B857EA2571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240C4D5-1951-4407-941B-2C97F6898EFF}" type="pres">
      <dgm:prSet presAssocID="{D7F3CA62-3240-4386-9FE9-4B857EA25710}" presName="hierChild2" presStyleCnt="0"/>
      <dgm:spPr/>
    </dgm:pt>
    <dgm:pt modelId="{4D93DF5E-526B-4717-9183-93B2050740B6}" type="pres">
      <dgm:prSet presAssocID="{D7F3CA62-3240-4386-9FE9-4B857EA25710}" presName="hierChild3" presStyleCnt="0"/>
      <dgm:spPr/>
    </dgm:pt>
    <dgm:pt modelId="{0ACCDAF3-394D-4780-A269-A7DFD6571E7C}" type="pres">
      <dgm:prSet presAssocID="{36646E02-E6B2-459D-94C0-C11EACEEBCBA}" presName="hierRoot1" presStyleCnt="0">
        <dgm:presLayoutVars>
          <dgm:hierBranch val="init"/>
        </dgm:presLayoutVars>
      </dgm:prSet>
      <dgm:spPr/>
    </dgm:pt>
    <dgm:pt modelId="{5A7C1492-AC4F-4416-8FAE-4D4E38870E01}" type="pres">
      <dgm:prSet presAssocID="{36646E02-E6B2-459D-94C0-C11EACEEBCBA}" presName="rootComposite1" presStyleCnt="0"/>
      <dgm:spPr/>
    </dgm:pt>
    <dgm:pt modelId="{80BD2904-FE51-40C5-B54D-D24C4EF7460B}" type="pres">
      <dgm:prSet presAssocID="{36646E02-E6B2-459D-94C0-C11EACEEBCBA}" presName="rootText1" presStyleLbl="node0" presStyleIdx="2" presStyleCnt="4" custScaleX="363273" custScaleY="485287" custLinFactX="-288871" custLinFactY="300000" custLinFactNeighborX="-300000" custLinFactNeighborY="39988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D285D2F-8812-44E0-9553-AEF8CF7AC85C}" type="pres">
      <dgm:prSet presAssocID="{36646E02-E6B2-459D-94C0-C11EACEEBCB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52221B6-EC2A-4846-856F-03D4369F3EBF}" type="pres">
      <dgm:prSet presAssocID="{36646E02-E6B2-459D-94C0-C11EACEEBCBA}" presName="hierChild2" presStyleCnt="0"/>
      <dgm:spPr/>
    </dgm:pt>
    <dgm:pt modelId="{92BC769A-5E70-431B-A5C2-E309A0AF46AF}" type="pres">
      <dgm:prSet presAssocID="{36646E02-E6B2-459D-94C0-C11EACEEBCBA}" presName="hierChild3" presStyleCnt="0"/>
      <dgm:spPr/>
    </dgm:pt>
    <dgm:pt modelId="{6CEC5A79-C330-43AC-A4F6-A063F8C0AC54}" type="pres">
      <dgm:prSet presAssocID="{D5E9813C-8B38-42F0-9B43-1857F4472819}" presName="hierRoot1" presStyleCnt="0">
        <dgm:presLayoutVars>
          <dgm:hierBranch val="init"/>
        </dgm:presLayoutVars>
      </dgm:prSet>
      <dgm:spPr/>
    </dgm:pt>
    <dgm:pt modelId="{B1624E5E-B4F0-43DA-BD08-952A4CE6041A}" type="pres">
      <dgm:prSet presAssocID="{D5E9813C-8B38-42F0-9B43-1857F4472819}" presName="rootComposite1" presStyleCnt="0"/>
      <dgm:spPr/>
    </dgm:pt>
    <dgm:pt modelId="{5152D95E-0FED-4E96-A905-27C3D8DE80D5}" type="pres">
      <dgm:prSet presAssocID="{D5E9813C-8B38-42F0-9B43-1857F4472819}" presName="rootText1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139C4E-31AE-4912-AA0B-AE1484694671}" type="pres">
      <dgm:prSet presAssocID="{D5E9813C-8B38-42F0-9B43-1857F447281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CF22DCB-A7B5-4740-B168-803E4CEB374D}" type="pres">
      <dgm:prSet presAssocID="{D5E9813C-8B38-42F0-9B43-1857F4472819}" presName="hierChild2" presStyleCnt="0"/>
      <dgm:spPr/>
    </dgm:pt>
    <dgm:pt modelId="{25B5A4B3-1725-4F06-88F2-E0765C61355E}" type="pres">
      <dgm:prSet presAssocID="{D5E9813C-8B38-42F0-9B43-1857F4472819}" presName="hierChild3" presStyleCnt="0"/>
      <dgm:spPr/>
    </dgm:pt>
  </dgm:ptLst>
  <dgm:cxnLst>
    <dgm:cxn modelId="{1592143C-3D52-4F31-B027-18CF7804CC38}" type="presOf" srcId="{D5E9813C-8B38-42F0-9B43-1857F4472819}" destId="{5152D95E-0FED-4E96-A905-27C3D8DE80D5}" srcOrd="0" destOrd="0" presId="urn:microsoft.com/office/officeart/2005/8/layout/orgChart1"/>
    <dgm:cxn modelId="{5B043A1B-62AD-4A5D-9561-C5AE5C02B0F0}" srcId="{FB3DF14D-5245-4592-A8EF-4D1E28FD8778}" destId="{36646E02-E6B2-459D-94C0-C11EACEEBCBA}" srcOrd="2" destOrd="0" parTransId="{25463917-2801-4C56-B9EE-32D1D9DEE2D1}" sibTransId="{587492F8-60CF-4C52-93DF-C54030C30EDA}"/>
    <dgm:cxn modelId="{57D37961-E0D6-4767-A42F-2FC592C1EDED}" type="presOf" srcId="{D7F3CA62-3240-4386-9FE9-4B857EA25710}" destId="{B3E35377-3712-4A1B-A884-B60A584EA619}" srcOrd="0" destOrd="0" presId="urn:microsoft.com/office/officeart/2005/8/layout/orgChart1"/>
    <dgm:cxn modelId="{0DB9B10D-3BAF-4203-AB1A-7648E344E809}" type="presOf" srcId="{36646E02-E6B2-459D-94C0-C11EACEEBCBA}" destId="{80BD2904-FE51-40C5-B54D-D24C4EF7460B}" srcOrd="0" destOrd="0" presId="urn:microsoft.com/office/officeart/2005/8/layout/orgChart1"/>
    <dgm:cxn modelId="{CB53AA18-EF33-46E0-B74E-FD7577DE606A}" srcId="{FB3DF14D-5245-4592-A8EF-4D1E28FD8778}" destId="{814D4CAD-5CF5-42B1-A738-D74DFEA5FFB4}" srcOrd="0" destOrd="0" parTransId="{369588E7-4B72-4BF9-8E63-538B3264C535}" sibTransId="{0FA2209E-531C-4D7A-9C76-754A151A5DE0}"/>
    <dgm:cxn modelId="{C9289647-68C7-4C59-B6C0-4AEE65562154}" type="presOf" srcId="{D5E9813C-8B38-42F0-9B43-1857F4472819}" destId="{BF139C4E-31AE-4912-AA0B-AE1484694671}" srcOrd="1" destOrd="0" presId="urn:microsoft.com/office/officeart/2005/8/layout/orgChart1"/>
    <dgm:cxn modelId="{D6E95336-8EB2-4548-A1BB-35E655AFF10F}" srcId="{FB3DF14D-5245-4592-A8EF-4D1E28FD8778}" destId="{D7F3CA62-3240-4386-9FE9-4B857EA25710}" srcOrd="1" destOrd="0" parTransId="{2E1C9F86-A6C8-418F-94F0-C58620D6C1DD}" sibTransId="{DDF8F9A2-D452-4DE2-B824-1D85DFC6CC1F}"/>
    <dgm:cxn modelId="{A409D97E-FFC9-4008-9BA3-54F00D824FA7}" type="presOf" srcId="{D7F3CA62-3240-4386-9FE9-4B857EA25710}" destId="{DB62BBAB-7AA4-4246-8804-8C6CCC8DDB58}" srcOrd="1" destOrd="0" presId="urn:microsoft.com/office/officeart/2005/8/layout/orgChart1"/>
    <dgm:cxn modelId="{76D65B34-7E69-416B-B964-3054A93FF1DD}" srcId="{FB3DF14D-5245-4592-A8EF-4D1E28FD8778}" destId="{D5E9813C-8B38-42F0-9B43-1857F4472819}" srcOrd="3" destOrd="0" parTransId="{90D41429-80FA-4769-B532-27057DFFA1EA}" sibTransId="{3EB08346-51A0-44E0-A1A6-5B633D7B85E9}"/>
    <dgm:cxn modelId="{AC42EB17-EB58-4BB9-83D2-DB80F04DD5F2}" type="presOf" srcId="{FB3DF14D-5245-4592-A8EF-4D1E28FD8778}" destId="{A4EFF082-E379-4340-BDC0-C0275355A235}" srcOrd="0" destOrd="0" presId="urn:microsoft.com/office/officeart/2005/8/layout/orgChart1"/>
    <dgm:cxn modelId="{3C6688E1-AE45-4954-BE9C-96F3A3E139D2}" type="presOf" srcId="{814D4CAD-5CF5-42B1-A738-D74DFEA5FFB4}" destId="{F3BF6CAD-12EC-45BA-B25E-DEA28EBDEA7A}" srcOrd="0" destOrd="0" presId="urn:microsoft.com/office/officeart/2005/8/layout/orgChart1"/>
    <dgm:cxn modelId="{C4AEE346-C507-4AD3-A9C4-548B8FD2D6C9}" type="presOf" srcId="{814D4CAD-5CF5-42B1-A738-D74DFEA5FFB4}" destId="{8E79C9C7-A4D0-47C2-AE50-367BAF0D053F}" srcOrd="1" destOrd="0" presId="urn:microsoft.com/office/officeart/2005/8/layout/orgChart1"/>
    <dgm:cxn modelId="{F39B2704-983E-4D0F-8018-5CE834E73EEB}" type="presOf" srcId="{36646E02-E6B2-459D-94C0-C11EACEEBCBA}" destId="{1D285D2F-8812-44E0-9553-AEF8CF7AC85C}" srcOrd="1" destOrd="0" presId="urn:microsoft.com/office/officeart/2005/8/layout/orgChart1"/>
    <dgm:cxn modelId="{E5A0C7FE-875D-42D7-91FB-1C2806D0107A}" type="presParOf" srcId="{A4EFF082-E379-4340-BDC0-C0275355A235}" destId="{F2B801B7-2AF2-498C-8CCD-32CF3F482356}" srcOrd="0" destOrd="0" presId="urn:microsoft.com/office/officeart/2005/8/layout/orgChart1"/>
    <dgm:cxn modelId="{E4E12AC9-770E-4F72-8ACF-FE22B7047BB6}" type="presParOf" srcId="{F2B801B7-2AF2-498C-8CCD-32CF3F482356}" destId="{A8AFE020-9282-4C1E-8C8E-1FA5E11016EE}" srcOrd="0" destOrd="0" presId="urn:microsoft.com/office/officeart/2005/8/layout/orgChart1"/>
    <dgm:cxn modelId="{32ABADE8-C825-4C23-AAF2-8F240CFE28CF}" type="presParOf" srcId="{A8AFE020-9282-4C1E-8C8E-1FA5E11016EE}" destId="{F3BF6CAD-12EC-45BA-B25E-DEA28EBDEA7A}" srcOrd="0" destOrd="0" presId="urn:microsoft.com/office/officeart/2005/8/layout/orgChart1"/>
    <dgm:cxn modelId="{BE2A9B9E-3F90-4F89-9FA0-9EC6178CBF8D}" type="presParOf" srcId="{A8AFE020-9282-4C1E-8C8E-1FA5E11016EE}" destId="{8E79C9C7-A4D0-47C2-AE50-367BAF0D053F}" srcOrd="1" destOrd="0" presId="urn:microsoft.com/office/officeart/2005/8/layout/orgChart1"/>
    <dgm:cxn modelId="{4A1F83EB-FDC6-48AC-AC64-9C1FA4F1E593}" type="presParOf" srcId="{F2B801B7-2AF2-498C-8CCD-32CF3F482356}" destId="{0037A5B5-700E-409B-9966-687C7D60823C}" srcOrd="1" destOrd="0" presId="urn:microsoft.com/office/officeart/2005/8/layout/orgChart1"/>
    <dgm:cxn modelId="{2F5E1059-944D-4E48-9547-7A12EC778293}" type="presParOf" srcId="{F2B801B7-2AF2-498C-8CCD-32CF3F482356}" destId="{5875A817-D721-4C08-B9AF-A2DB43FF7128}" srcOrd="2" destOrd="0" presId="urn:microsoft.com/office/officeart/2005/8/layout/orgChart1"/>
    <dgm:cxn modelId="{9E6D6AA0-29EC-4695-9476-95E750DB12AA}" type="presParOf" srcId="{A4EFF082-E379-4340-BDC0-C0275355A235}" destId="{748E5DD2-337E-44E3-9C33-36949CFCEC3A}" srcOrd="1" destOrd="0" presId="urn:microsoft.com/office/officeart/2005/8/layout/orgChart1"/>
    <dgm:cxn modelId="{B000D863-1A0D-4278-BFFB-90EE6D707376}" type="presParOf" srcId="{748E5DD2-337E-44E3-9C33-36949CFCEC3A}" destId="{7F5359DC-CE19-4313-A273-A9F71B41186B}" srcOrd="0" destOrd="0" presId="urn:microsoft.com/office/officeart/2005/8/layout/orgChart1"/>
    <dgm:cxn modelId="{1A48DCDB-D0B3-478C-965E-568A4E18F9F0}" type="presParOf" srcId="{7F5359DC-CE19-4313-A273-A9F71B41186B}" destId="{B3E35377-3712-4A1B-A884-B60A584EA619}" srcOrd="0" destOrd="0" presId="urn:microsoft.com/office/officeart/2005/8/layout/orgChart1"/>
    <dgm:cxn modelId="{CD8BE10D-B41F-49BB-96A3-B64E47F7F232}" type="presParOf" srcId="{7F5359DC-CE19-4313-A273-A9F71B41186B}" destId="{DB62BBAB-7AA4-4246-8804-8C6CCC8DDB58}" srcOrd="1" destOrd="0" presId="urn:microsoft.com/office/officeart/2005/8/layout/orgChart1"/>
    <dgm:cxn modelId="{9BEB7A33-D532-48EC-ABDE-3DEB4191FA6D}" type="presParOf" srcId="{748E5DD2-337E-44E3-9C33-36949CFCEC3A}" destId="{F240C4D5-1951-4407-941B-2C97F6898EFF}" srcOrd="1" destOrd="0" presId="urn:microsoft.com/office/officeart/2005/8/layout/orgChart1"/>
    <dgm:cxn modelId="{A56228F0-52C9-4DB9-A908-B4E40C95C0B2}" type="presParOf" srcId="{748E5DD2-337E-44E3-9C33-36949CFCEC3A}" destId="{4D93DF5E-526B-4717-9183-93B2050740B6}" srcOrd="2" destOrd="0" presId="urn:microsoft.com/office/officeart/2005/8/layout/orgChart1"/>
    <dgm:cxn modelId="{04884A49-9A7E-44A4-BF53-926111F9D109}" type="presParOf" srcId="{A4EFF082-E379-4340-BDC0-C0275355A235}" destId="{0ACCDAF3-394D-4780-A269-A7DFD6571E7C}" srcOrd="2" destOrd="0" presId="urn:microsoft.com/office/officeart/2005/8/layout/orgChart1"/>
    <dgm:cxn modelId="{2AB743F0-38E6-4950-8884-A5A8A5C5504F}" type="presParOf" srcId="{0ACCDAF3-394D-4780-A269-A7DFD6571E7C}" destId="{5A7C1492-AC4F-4416-8FAE-4D4E38870E01}" srcOrd="0" destOrd="0" presId="urn:microsoft.com/office/officeart/2005/8/layout/orgChart1"/>
    <dgm:cxn modelId="{39904F42-4944-4D64-B4CB-6994C659FEA0}" type="presParOf" srcId="{5A7C1492-AC4F-4416-8FAE-4D4E38870E01}" destId="{80BD2904-FE51-40C5-B54D-D24C4EF7460B}" srcOrd="0" destOrd="0" presId="urn:microsoft.com/office/officeart/2005/8/layout/orgChart1"/>
    <dgm:cxn modelId="{068E4FEA-54AA-49C5-8F90-426F6149028E}" type="presParOf" srcId="{5A7C1492-AC4F-4416-8FAE-4D4E38870E01}" destId="{1D285D2F-8812-44E0-9553-AEF8CF7AC85C}" srcOrd="1" destOrd="0" presId="urn:microsoft.com/office/officeart/2005/8/layout/orgChart1"/>
    <dgm:cxn modelId="{789BC2DE-74A7-482E-A676-A565C48F34CE}" type="presParOf" srcId="{0ACCDAF3-394D-4780-A269-A7DFD6571E7C}" destId="{152221B6-EC2A-4846-856F-03D4369F3EBF}" srcOrd="1" destOrd="0" presId="urn:microsoft.com/office/officeart/2005/8/layout/orgChart1"/>
    <dgm:cxn modelId="{C0340E68-34F2-468D-959D-90589C7A9166}" type="presParOf" srcId="{0ACCDAF3-394D-4780-A269-A7DFD6571E7C}" destId="{92BC769A-5E70-431B-A5C2-E309A0AF46AF}" srcOrd="2" destOrd="0" presId="urn:microsoft.com/office/officeart/2005/8/layout/orgChart1"/>
    <dgm:cxn modelId="{27491FAD-DF6C-48DB-9742-CBFCE9C765DA}" type="presParOf" srcId="{A4EFF082-E379-4340-BDC0-C0275355A235}" destId="{6CEC5A79-C330-43AC-A4F6-A063F8C0AC54}" srcOrd="3" destOrd="0" presId="urn:microsoft.com/office/officeart/2005/8/layout/orgChart1"/>
    <dgm:cxn modelId="{729E39A4-EAE8-488B-B758-1C213000BC94}" type="presParOf" srcId="{6CEC5A79-C330-43AC-A4F6-A063F8C0AC54}" destId="{B1624E5E-B4F0-43DA-BD08-952A4CE6041A}" srcOrd="0" destOrd="0" presId="urn:microsoft.com/office/officeart/2005/8/layout/orgChart1"/>
    <dgm:cxn modelId="{70B9EB4B-1E26-47FD-ACDE-AB4D15D8FD30}" type="presParOf" srcId="{B1624E5E-B4F0-43DA-BD08-952A4CE6041A}" destId="{5152D95E-0FED-4E96-A905-27C3D8DE80D5}" srcOrd="0" destOrd="0" presId="urn:microsoft.com/office/officeart/2005/8/layout/orgChart1"/>
    <dgm:cxn modelId="{32259F77-7A66-4499-A028-A7EC5039813E}" type="presParOf" srcId="{B1624E5E-B4F0-43DA-BD08-952A4CE6041A}" destId="{BF139C4E-31AE-4912-AA0B-AE1484694671}" srcOrd="1" destOrd="0" presId="urn:microsoft.com/office/officeart/2005/8/layout/orgChart1"/>
    <dgm:cxn modelId="{0E9124E1-BC70-423E-BFC0-8C08604D186F}" type="presParOf" srcId="{6CEC5A79-C330-43AC-A4F6-A063F8C0AC54}" destId="{5CF22DCB-A7B5-4740-B168-803E4CEB374D}" srcOrd="1" destOrd="0" presId="urn:microsoft.com/office/officeart/2005/8/layout/orgChart1"/>
    <dgm:cxn modelId="{B675E325-1CCF-4F76-B463-60AA84BB273D}" type="presParOf" srcId="{6CEC5A79-C330-43AC-A4F6-A063F8C0AC54}" destId="{25B5A4B3-1725-4F06-88F2-E0765C61355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BABCCA-8569-4ABA-B03B-D830CDA9F6D4}" type="doc">
      <dgm:prSet loTypeId="urn:microsoft.com/office/officeart/2008/layout/RadialCluster" loCatId="relationship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FB48CFB2-2144-464F-99B0-7B4517BBF385}">
      <dgm:prSet phldrT="[Текст]" custT="1"/>
      <dgm:spPr>
        <a:solidFill>
          <a:schemeClr val="accent4">
            <a:lumMod val="40000"/>
            <a:lumOff val="60000"/>
          </a:schemeClr>
        </a:solidFill>
        <a:ln w="142875">
          <a:solidFill>
            <a:schemeClr val="accent4">
              <a:lumMod val="40000"/>
              <a:lumOff val="6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90000"/>
            </a:lnSpc>
          </a:pPr>
          <a:endParaRPr lang="ru-RU" sz="2800" b="1" dirty="0" smtClean="0">
            <a:solidFill>
              <a:schemeClr val="accent4">
                <a:lumMod val="75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>
            <a:lnSpc>
              <a:spcPct val="90000"/>
            </a:lnSpc>
          </a:pPr>
          <a:endParaRPr lang="ru-RU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EB99F-186D-4EBF-BBED-2B0E5A5148BE}" type="parTrans" cxnId="{5D4F3C9E-B10F-444A-BA8E-62C311060DBF}">
      <dgm:prSet/>
      <dgm:spPr/>
      <dgm:t>
        <a:bodyPr/>
        <a:lstStyle/>
        <a:p>
          <a:endParaRPr lang="ru-RU"/>
        </a:p>
      </dgm:t>
    </dgm:pt>
    <dgm:pt modelId="{39196133-48A8-43A8-922F-0E3AC7557F38}" type="sibTrans" cxnId="{5D4F3C9E-B10F-444A-BA8E-62C311060DBF}">
      <dgm:prSet/>
      <dgm:spPr/>
      <dgm:t>
        <a:bodyPr/>
        <a:lstStyle/>
        <a:p>
          <a:endParaRPr lang="ru-RU"/>
        </a:p>
      </dgm:t>
    </dgm:pt>
    <dgm:pt modelId="{BF147029-5588-4C67-A975-3EDDF959302B}">
      <dgm:prSet phldrT="[Текст]" custT="1"/>
      <dgm:spPr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800" b="1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2C971819-3A7E-44D6-A607-E41E2CC546CA}" type="parTrans" cxnId="{457702C6-AE99-4C2D-96D9-995BC995E75C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E327513B-1FDF-48E7-9E5A-99220A35E89A}" type="sibTrans" cxnId="{457702C6-AE99-4C2D-96D9-995BC995E75C}">
      <dgm:prSet/>
      <dgm:spPr/>
      <dgm:t>
        <a:bodyPr/>
        <a:lstStyle/>
        <a:p>
          <a:endParaRPr lang="ru-RU"/>
        </a:p>
      </dgm:t>
    </dgm:pt>
    <dgm:pt modelId="{B48DC76A-8C89-4A47-A084-03205D8C4A2A}">
      <dgm:prSet phldrT="[Текст]" custT="1"/>
      <dgm:spPr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32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3200" b="1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9D6328B3-3D5F-410C-9275-2F3B736C0074}" type="parTrans" cxnId="{154E241D-2D22-4E0E-8438-BC731CBD30B3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1847B8B9-2FEB-499A-AACE-A89168127650}" type="sibTrans" cxnId="{154E241D-2D22-4E0E-8438-BC731CBD30B3}">
      <dgm:prSet/>
      <dgm:spPr/>
      <dgm:t>
        <a:bodyPr/>
        <a:lstStyle/>
        <a:p>
          <a:endParaRPr lang="ru-RU"/>
        </a:p>
      </dgm:t>
    </dgm:pt>
    <dgm:pt modelId="{51B0975B-EA65-4A15-BAF2-DB307B86BC96}">
      <dgm:prSet phldrT="[Текст]" custT="1"/>
      <dgm:spPr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32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3200" b="1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0BF6DE8-1E0A-4F3F-9C5D-54B1D0FEA649}" type="parTrans" cxnId="{2F7F97AF-1C51-47F7-AED3-20851A7120E9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F5480A95-2FFD-46E9-8288-C8419BA04595}" type="sibTrans" cxnId="{2F7F97AF-1C51-47F7-AED3-20851A7120E9}">
      <dgm:prSet/>
      <dgm:spPr/>
      <dgm:t>
        <a:bodyPr/>
        <a:lstStyle/>
        <a:p>
          <a:endParaRPr lang="ru-RU"/>
        </a:p>
      </dgm:t>
    </dgm:pt>
    <dgm:pt modelId="{4E3CB81D-5BD5-41C8-8D7E-41348F2F94B8}">
      <dgm:prSet/>
      <dgm:spPr/>
      <dgm:t>
        <a:bodyPr/>
        <a:lstStyle/>
        <a:p>
          <a:endParaRPr lang="ru-RU" dirty="0"/>
        </a:p>
      </dgm:t>
    </dgm:pt>
    <dgm:pt modelId="{CB1AFA49-7FFC-4CC1-ABCF-E6C85BDD0CDF}" type="parTrans" cxnId="{353F71E6-1BF3-4808-8C5A-4F3A0A4469B6}">
      <dgm:prSet/>
      <dgm:spPr/>
      <dgm:t>
        <a:bodyPr/>
        <a:lstStyle/>
        <a:p>
          <a:endParaRPr lang="ru-RU"/>
        </a:p>
      </dgm:t>
    </dgm:pt>
    <dgm:pt modelId="{22A13CCC-4F53-4984-919B-DA9857491D50}" type="sibTrans" cxnId="{353F71E6-1BF3-4808-8C5A-4F3A0A4469B6}">
      <dgm:prSet/>
      <dgm:spPr/>
      <dgm:t>
        <a:bodyPr/>
        <a:lstStyle/>
        <a:p>
          <a:endParaRPr lang="ru-RU"/>
        </a:p>
      </dgm:t>
    </dgm:pt>
    <dgm:pt modelId="{EBBCDB51-8D9D-41C5-9512-A7CBCEB26C2A}">
      <dgm:prSet/>
      <dgm:spPr/>
      <dgm:t>
        <a:bodyPr/>
        <a:lstStyle/>
        <a:p>
          <a:endParaRPr lang="ru-RU" dirty="0"/>
        </a:p>
      </dgm:t>
    </dgm:pt>
    <dgm:pt modelId="{88AF2814-A6DF-449B-A708-4AD232106244}" type="parTrans" cxnId="{084B9E86-4CAC-45A9-B370-423FBD730BEC}">
      <dgm:prSet/>
      <dgm:spPr/>
      <dgm:t>
        <a:bodyPr/>
        <a:lstStyle/>
        <a:p>
          <a:endParaRPr lang="ru-RU"/>
        </a:p>
      </dgm:t>
    </dgm:pt>
    <dgm:pt modelId="{4E805DCF-6BEF-46D5-BAEB-4A4B47EA680F}" type="sibTrans" cxnId="{084B9E86-4CAC-45A9-B370-423FBD730BEC}">
      <dgm:prSet/>
      <dgm:spPr/>
      <dgm:t>
        <a:bodyPr/>
        <a:lstStyle/>
        <a:p>
          <a:endParaRPr lang="ru-RU"/>
        </a:p>
      </dgm:t>
    </dgm:pt>
    <dgm:pt modelId="{8B244CFF-22F3-49C3-BAD4-562F5B34DCEA}" type="pres">
      <dgm:prSet presAssocID="{C9BABCCA-8569-4ABA-B03B-D830CDA9F6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7A95D3-4209-465C-93E1-7443651645A0}" type="pres">
      <dgm:prSet presAssocID="{FB48CFB2-2144-464F-99B0-7B4517BBF385}" presName="singleCycl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5E128A9-086C-4AB0-9BB3-7B78F9CA19C8}" type="pres">
      <dgm:prSet presAssocID="{FB48CFB2-2144-464F-99B0-7B4517BBF385}" presName="singleCenter" presStyleLbl="node1" presStyleIdx="0" presStyleCnt="4" custScaleX="469693" custScaleY="54339" custLinFactNeighborX="472" custLinFactNeighborY="-5516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A42BF92-E0CA-4C74-94D9-9AE3F4260038}" type="pres">
      <dgm:prSet presAssocID="{2C971819-3A7E-44D6-A607-E41E2CC546C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A7E70BED-E9F9-4186-91D6-4C4AD5C34513}" type="pres">
      <dgm:prSet presAssocID="{BF147029-5588-4C67-A975-3EDDF959302B}" presName="text0" presStyleLbl="node1" presStyleIdx="1" presStyleCnt="4" custScaleX="244522" custScaleY="75391" custRadScaleRad="112807" custRadScaleInc="-199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9DAA6-78E7-4C62-AD9F-BB89E1F317A5}" type="pres">
      <dgm:prSet presAssocID="{9D6328B3-3D5F-410C-9275-2F3B736C0074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1F9C609-4FDF-427E-A3A7-017CF8E0D1F8}" type="pres">
      <dgm:prSet presAssocID="{B48DC76A-8C89-4A47-A084-03205D8C4A2A}" presName="text0" presStyleLbl="node1" presStyleIdx="2" presStyleCnt="4" custScaleX="304805" custScaleY="94470" custRadScaleRad="97805" custRadScaleInc="-114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427F8-47F7-429E-8B9A-D7AD3446727D}" type="pres">
      <dgm:prSet presAssocID="{30BF6DE8-1E0A-4F3F-9C5D-54B1D0FEA64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41F0CCF-4C81-46C6-BAD1-DDC17631079D}" type="pres">
      <dgm:prSet presAssocID="{51B0975B-EA65-4A15-BAF2-DB307B86BC96}" presName="text0" presStyleLbl="node1" presStyleIdx="3" presStyleCnt="4" custScaleX="281728" custScaleY="87686" custRadScaleRad="96044" custRadScaleInc="101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3F71E6-1BF3-4808-8C5A-4F3A0A4469B6}" srcId="{C9BABCCA-8569-4ABA-B03B-D830CDA9F6D4}" destId="{4E3CB81D-5BD5-41C8-8D7E-41348F2F94B8}" srcOrd="1" destOrd="0" parTransId="{CB1AFA49-7FFC-4CC1-ABCF-E6C85BDD0CDF}" sibTransId="{22A13CCC-4F53-4984-919B-DA9857491D50}"/>
    <dgm:cxn modelId="{2F7F97AF-1C51-47F7-AED3-20851A7120E9}" srcId="{FB48CFB2-2144-464F-99B0-7B4517BBF385}" destId="{51B0975B-EA65-4A15-BAF2-DB307B86BC96}" srcOrd="2" destOrd="0" parTransId="{30BF6DE8-1E0A-4F3F-9C5D-54B1D0FEA649}" sibTransId="{F5480A95-2FFD-46E9-8288-C8419BA04595}"/>
    <dgm:cxn modelId="{084B9E86-4CAC-45A9-B370-423FBD730BEC}" srcId="{C9BABCCA-8569-4ABA-B03B-D830CDA9F6D4}" destId="{EBBCDB51-8D9D-41C5-9512-A7CBCEB26C2A}" srcOrd="2" destOrd="0" parTransId="{88AF2814-A6DF-449B-A708-4AD232106244}" sibTransId="{4E805DCF-6BEF-46D5-BAEB-4A4B47EA680F}"/>
    <dgm:cxn modelId="{37945823-B4B2-49D0-A4ED-8583F6A17910}" type="presOf" srcId="{9D6328B3-3D5F-410C-9275-2F3B736C0074}" destId="{0999DAA6-78E7-4C62-AD9F-BB89E1F317A5}" srcOrd="0" destOrd="0" presId="urn:microsoft.com/office/officeart/2008/layout/RadialCluster"/>
    <dgm:cxn modelId="{819271D5-D77C-4AC6-AF6B-AD9B0458F883}" type="presOf" srcId="{30BF6DE8-1E0A-4F3F-9C5D-54B1D0FEA649}" destId="{BF1427F8-47F7-429E-8B9A-D7AD3446727D}" srcOrd="0" destOrd="0" presId="urn:microsoft.com/office/officeart/2008/layout/RadialCluster"/>
    <dgm:cxn modelId="{9DBE16A5-4DD4-49AE-A38E-E6EDF3C3B6F8}" type="presOf" srcId="{C9BABCCA-8569-4ABA-B03B-D830CDA9F6D4}" destId="{8B244CFF-22F3-49C3-BAD4-562F5B34DCEA}" srcOrd="0" destOrd="0" presId="urn:microsoft.com/office/officeart/2008/layout/RadialCluster"/>
    <dgm:cxn modelId="{154E241D-2D22-4E0E-8438-BC731CBD30B3}" srcId="{FB48CFB2-2144-464F-99B0-7B4517BBF385}" destId="{B48DC76A-8C89-4A47-A084-03205D8C4A2A}" srcOrd="1" destOrd="0" parTransId="{9D6328B3-3D5F-410C-9275-2F3B736C0074}" sibTransId="{1847B8B9-2FEB-499A-AACE-A89168127650}"/>
    <dgm:cxn modelId="{2E5A7813-1F3F-4A28-A87E-FBEFF61C928B}" type="presOf" srcId="{BF147029-5588-4C67-A975-3EDDF959302B}" destId="{A7E70BED-E9F9-4186-91D6-4C4AD5C34513}" srcOrd="0" destOrd="0" presId="urn:microsoft.com/office/officeart/2008/layout/RadialCluster"/>
    <dgm:cxn modelId="{F64A2D49-C2AF-4B7D-82AD-4F122469E44B}" type="presOf" srcId="{FB48CFB2-2144-464F-99B0-7B4517BBF385}" destId="{55E128A9-086C-4AB0-9BB3-7B78F9CA19C8}" srcOrd="0" destOrd="0" presId="urn:microsoft.com/office/officeart/2008/layout/RadialCluster"/>
    <dgm:cxn modelId="{457702C6-AE99-4C2D-96D9-995BC995E75C}" srcId="{FB48CFB2-2144-464F-99B0-7B4517BBF385}" destId="{BF147029-5588-4C67-A975-3EDDF959302B}" srcOrd="0" destOrd="0" parTransId="{2C971819-3A7E-44D6-A607-E41E2CC546CA}" sibTransId="{E327513B-1FDF-48E7-9E5A-99220A35E89A}"/>
    <dgm:cxn modelId="{00EBD981-CEB8-40E1-9727-56DF5FECBF3B}" type="presOf" srcId="{B48DC76A-8C89-4A47-A084-03205D8C4A2A}" destId="{A1F9C609-4FDF-427E-A3A7-017CF8E0D1F8}" srcOrd="0" destOrd="0" presId="urn:microsoft.com/office/officeart/2008/layout/RadialCluster"/>
    <dgm:cxn modelId="{82AD47B7-DE98-4905-A4A5-52DCC0C55C7C}" type="presOf" srcId="{2C971819-3A7E-44D6-A607-E41E2CC546CA}" destId="{2A42BF92-E0CA-4C74-94D9-9AE3F4260038}" srcOrd="0" destOrd="0" presId="urn:microsoft.com/office/officeart/2008/layout/RadialCluster"/>
    <dgm:cxn modelId="{5D4F3C9E-B10F-444A-BA8E-62C311060DBF}" srcId="{C9BABCCA-8569-4ABA-B03B-D830CDA9F6D4}" destId="{FB48CFB2-2144-464F-99B0-7B4517BBF385}" srcOrd="0" destOrd="0" parTransId="{AAAEB99F-186D-4EBF-BBED-2B0E5A5148BE}" sibTransId="{39196133-48A8-43A8-922F-0E3AC7557F38}"/>
    <dgm:cxn modelId="{BEAC000D-9DA5-49D8-9CBA-5F342CC884EB}" type="presOf" srcId="{51B0975B-EA65-4A15-BAF2-DB307B86BC96}" destId="{341F0CCF-4C81-46C6-BAD1-DDC17631079D}" srcOrd="0" destOrd="0" presId="urn:microsoft.com/office/officeart/2008/layout/RadialCluster"/>
    <dgm:cxn modelId="{A8A5181C-EC22-4675-A34F-F2248B889BA7}" type="presParOf" srcId="{8B244CFF-22F3-49C3-BAD4-562F5B34DCEA}" destId="{767A95D3-4209-465C-93E1-7443651645A0}" srcOrd="0" destOrd="0" presId="urn:microsoft.com/office/officeart/2008/layout/RadialCluster"/>
    <dgm:cxn modelId="{6F60C429-6187-475C-BF6E-4AAEC2FC2DFB}" type="presParOf" srcId="{767A95D3-4209-465C-93E1-7443651645A0}" destId="{55E128A9-086C-4AB0-9BB3-7B78F9CA19C8}" srcOrd="0" destOrd="0" presId="urn:microsoft.com/office/officeart/2008/layout/RadialCluster"/>
    <dgm:cxn modelId="{E4D535E4-A082-4E8A-BD00-D237BAA0ED66}" type="presParOf" srcId="{767A95D3-4209-465C-93E1-7443651645A0}" destId="{2A42BF92-E0CA-4C74-94D9-9AE3F4260038}" srcOrd="1" destOrd="0" presId="urn:microsoft.com/office/officeart/2008/layout/RadialCluster"/>
    <dgm:cxn modelId="{7100225A-024E-4FE9-8F84-D23112534BF8}" type="presParOf" srcId="{767A95D3-4209-465C-93E1-7443651645A0}" destId="{A7E70BED-E9F9-4186-91D6-4C4AD5C34513}" srcOrd="2" destOrd="0" presId="urn:microsoft.com/office/officeart/2008/layout/RadialCluster"/>
    <dgm:cxn modelId="{3F73958B-C356-4F90-820B-9D061A3FD0B4}" type="presParOf" srcId="{767A95D3-4209-465C-93E1-7443651645A0}" destId="{0999DAA6-78E7-4C62-AD9F-BB89E1F317A5}" srcOrd="3" destOrd="0" presId="urn:microsoft.com/office/officeart/2008/layout/RadialCluster"/>
    <dgm:cxn modelId="{B75174AA-4BFC-46D0-A83C-381F2260D064}" type="presParOf" srcId="{767A95D3-4209-465C-93E1-7443651645A0}" destId="{A1F9C609-4FDF-427E-A3A7-017CF8E0D1F8}" srcOrd="4" destOrd="0" presId="urn:microsoft.com/office/officeart/2008/layout/RadialCluster"/>
    <dgm:cxn modelId="{09D8DC2F-AA42-4D91-AE23-64EDAAA32521}" type="presParOf" srcId="{767A95D3-4209-465C-93E1-7443651645A0}" destId="{BF1427F8-47F7-429E-8B9A-D7AD3446727D}" srcOrd="5" destOrd="0" presId="urn:microsoft.com/office/officeart/2008/layout/RadialCluster"/>
    <dgm:cxn modelId="{A6F3B021-3331-4873-A9B3-83526F7447EF}" type="presParOf" srcId="{767A95D3-4209-465C-93E1-7443651645A0}" destId="{341F0CCF-4C81-46C6-BAD1-DDC17631079D}" srcOrd="6" destOrd="0" presId="urn:microsoft.com/office/officeart/2008/layout/RadialCluster"/>
  </dgm:cxnLst>
  <dgm:bg>
    <a:noFill/>
  </dgm:bg>
  <dgm:whole>
    <a:ln w="63500" cmpd="sng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F6CAD-12EC-45BA-B25E-DEA28EBDEA7A}">
      <dsp:nvSpPr>
        <dsp:cNvPr id="0" name=""/>
        <dsp:cNvSpPr/>
      </dsp:nvSpPr>
      <dsp:spPr>
        <a:xfrm>
          <a:off x="552713" y="1299741"/>
          <a:ext cx="1116688" cy="729745"/>
        </a:xfrm>
        <a:prstGeom prst="roundRect">
          <a:avLst/>
        </a:prstGeom>
        <a:solidFill>
          <a:srgbClr val="F8FBCD"/>
        </a:solidFill>
        <a:ln w="19050">
          <a:solidFill>
            <a:schemeClr val="tx2">
              <a:lumMod val="75000"/>
              <a:lumOff val="25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endParaRPr kumimoji="0" lang="ru-RU" sz="1200" b="1" i="0" u="none" strike="noStrike" kern="1200" cap="none" normalizeH="0" baseline="0" dirty="0" smtClean="0">
            <a:ln/>
            <a:effectLst/>
            <a:latin typeface="Arial Narrow" panose="020B0606020202030204" pitchFamily="34" charset="0"/>
          </a:endParaRPr>
        </a:p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Доходы</a:t>
          </a:r>
        </a:p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1 493 789,9 </a:t>
          </a:r>
          <a:r>
            <a:rPr kumimoji="0" lang="ru-RU" sz="1400" b="1" i="0" u="none" strike="noStrike" kern="1200" cap="none" normalizeH="0" baseline="0" dirty="0" err="1" smtClean="0">
              <a:ln/>
              <a:effectLst/>
              <a:latin typeface="Arial Narrow" panose="020B0606020202030204" pitchFamily="34" charset="0"/>
            </a:rPr>
            <a:t>тыс.руб</a:t>
          </a:r>
          <a:r>
            <a:rPr kumimoji="0" lang="ru-RU" sz="14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.</a:t>
          </a:r>
        </a:p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 </a:t>
          </a:r>
          <a:endParaRPr kumimoji="0" lang="ru-RU" sz="1200" b="1" i="1" u="none" strike="noStrike" kern="1200" cap="none" normalizeH="0" baseline="0" dirty="0" smtClean="0">
            <a:ln/>
            <a:effectLst/>
            <a:latin typeface="Arial Narrow" panose="020B0606020202030204" pitchFamily="34" charset="0"/>
          </a:endParaRPr>
        </a:p>
      </dsp:txBody>
      <dsp:txXfrm>
        <a:off x="588336" y="1335364"/>
        <a:ext cx="1045442" cy="658499"/>
      </dsp:txXfrm>
    </dsp:sp>
    <dsp:sp modelId="{B3E35377-3712-4A1B-A884-B60A584EA619}">
      <dsp:nvSpPr>
        <dsp:cNvPr id="0" name=""/>
        <dsp:cNvSpPr/>
      </dsp:nvSpPr>
      <dsp:spPr>
        <a:xfrm>
          <a:off x="552713" y="2340437"/>
          <a:ext cx="1116688" cy="745877"/>
        </a:xfrm>
        <a:prstGeom prst="roundRect">
          <a:avLst/>
        </a:prstGeom>
        <a:solidFill>
          <a:srgbClr val="F8FBCD"/>
        </a:solidFill>
        <a:ln>
          <a:solidFill>
            <a:schemeClr val="tx2">
              <a:lumMod val="75000"/>
              <a:lumOff val="25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R="0" lvl="0" algn="ctr" defTabSz="6223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Расходы</a:t>
          </a:r>
        </a:p>
        <a:p>
          <a:pPr marR="0" lvl="0" algn="ctr" defTabSz="6223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1 569 689,9 </a:t>
          </a:r>
          <a:r>
            <a:rPr kumimoji="0" lang="ru-RU" sz="1400" b="1" i="0" u="none" strike="noStrike" kern="1200" cap="none" normalizeH="0" baseline="0" dirty="0" err="1" smtClean="0">
              <a:ln/>
              <a:effectLst/>
              <a:latin typeface="Arial Narrow" panose="020B0606020202030204" pitchFamily="34" charset="0"/>
            </a:rPr>
            <a:t>тыс.руб</a:t>
          </a:r>
          <a:r>
            <a:rPr kumimoji="0" lang="ru-RU" sz="14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.</a:t>
          </a:r>
        </a:p>
      </dsp:txBody>
      <dsp:txXfrm>
        <a:off x="589124" y="2376848"/>
        <a:ext cx="1043866" cy="673055"/>
      </dsp:txXfrm>
    </dsp:sp>
    <dsp:sp modelId="{80BD2904-FE51-40C5-B54D-D24C4EF7460B}">
      <dsp:nvSpPr>
        <dsp:cNvPr id="0" name=""/>
        <dsp:cNvSpPr/>
      </dsp:nvSpPr>
      <dsp:spPr>
        <a:xfrm>
          <a:off x="552713" y="3381132"/>
          <a:ext cx="1116688" cy="745877"/>
        </a:xfrm>
        <a:prstGeom prst="roundRect">
          <a:avLst/>
        </a:prstGeom>
        <a:solidFill>
          <a:srgbClr val="F8FBCD"/>
        </a:solidFill>
        <a:ln>
          <a:solidFill>
            <a:schemeClr val="tx2">
              <a:lumMod val="75000"/>
              <a:lumOff val="25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R="0" lvl="0" algn="ctr" defTabSz="6223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Дефицит</a:t>
          </a:r>
        </a:p>
        <a:p>
          <a:pPr marR="0" lvl="0" algn="ctr" defTabSz="6223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en-US" sz="14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- </a:t>
          </a:r>
          <a:r>
            <a:rPr kumimoji="0" lang="ru-RU" sz="14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75 900,0 </a:t>
          </a:r>
          <a:r>
            <a:rPr kumimoji="0" lang="ru-RU" sz="1400" b="1" i="0" u="none" strike="noStrike" kern="1200" cap="none" normalizeH="0" baseline="0" dirty="0" err="1" smtClean="0">
              <a:ln/>
              <a:effectLst/>
              <a:latin typeface="Arial Narrow" panose="020B0606020202030204" pitchFamily="34" charset="0"/>
            </a:rPr>
            <a:t>тыс.руб</a:t>
          </a: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. (8,9%)</a:t>
          </a:r>
        </a:p>
      </dsp:txBody>
      <dsp:txXfrm>
        <a:off x="589124" y="3417543"/>
        <a:ext cx="1043866" cy="673055"/>
      </dsp:txXfrm>
    </dsp:sp>
    <dsp:sp modelId="{5152D95E-0FED-4E96-A905-27C3D8DE80D5}">
      <dsp:nvSpPr>
        <dsp:cNvPr id="0" name=""/>
        <dsp:cNvSpPr/>
      </dsp:nvSpPr>
      <dsp:spPr>
        <a:xfrm>
          <a:off x="3544124" y="2305415"/>
          <a:ext cx="307396" cy="153698"/>
        </a:xfrm>
        <a:prstGeom prst="rect">
          <a:avLst/>
        </a:prstGeom>
        <a:solidFill>
          <a:srgbClr val="F8FBCD"/>
        </a:solidFill>
        <a:ln>
          <a:solidFill>
            <a:schemeClr val="tx2">
              <a:lumMod val="75000"/>
              <a:lumOff val="25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endParaRPr kumimoji="0" lang="ru-RU" sz="1200" b="1" i="0" u="none" strike="noStrike" kern="1200" cap="none" normalizeH="0" baseline="0" dirty="0" smtClean="0">
            <a:ln/>
            <a:effectLst/>
            <a:latin typeface="Arial Narrow" panose="020B0606020202030204" pitchFamily="34" charset="0"/>
          </a:endParaRPr>
        </a:p>
      </dsp:txBody>
      <dsp:txXfrm>
        <a:off x="3544124" y="2305415"/>
        <a:ext cx="307396" cy="1536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128A9-086C-4AB0-9BB3-7B78F9CA19C8}">
      <dsp:nvSpPr>
        <dsp:cNvPr id="0" name=""/>
        <dsp:cNvSpPr/>
      </dsp:nvSpPr>
      <dsp:spPr>
        <a:xfrm>
          <a:off x="458939" y="80620"/>
          <a:ext cx="7305757" cy="845206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42875">
          <a:solidFill>
            <a:schemeClr val="accent4">
              <a:lumMod val="40000"/>
              <a:lumOff val="6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chemeClr val="accent4">
                <a:lumMod val="75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0199" y="121880"/>
        <a:ext cx="7223237" cy="762686"/>
      </dsp:txXfrm>
    </dsp:sp>
    <dsp:sp modelId="{2A42BF92-E0CA-4C74-94D9-9AE3F4260038}">
      <dsp:nvSpPr>
        <dsp:cNvPr id="0" name=""/>
        <dsp:cNvSpPr/>
      </dsp:nvSpPr>
      <dsp:spPr>
        <a:xfrm rot="7243007">
          <a:off x="1083590" y="2506129"/>
          <a:ext cx="36763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76392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70BED-E9F9-4186-91D6-4C4AD5C34513}">
      <dsp:nvSpPr>
        <dsp:cNvPr id="0" name=""/>
        <dsp:cNvSpPr/>
      </dsp:nvSpPr>
      <dsp:spPr>
        <a:xfrm>
          <a:off x="475308" y="4086431"/>
          <a:ext cx="2548261" cy="78567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800" b="1" kern="1200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513662" y="4124785"/>
        <a:ext cx="2471553" cy="708971"/>
      </dsp:txXfrm>
    </dsp:sp>
    <dsp:sp modelId="{0999DAA6-78E7-4C62-AD9F-BB89E1F317A5}">
      <dsp:nvSpPr>
        <dsp:cNvPr id="0" name=""/>
        <dsp:cNvSpPr/>
      </dsp:nvSpPr>
      <dsp:spPr>
        <a:xfrm rot="1981715">
          <a:off x="4724536" y="1051714"/>
          <a:ext cx="4619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1922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9C609-4FDF-427E-A3A7-017CF8E0D1F8}">
      <dsp:nvSpPr>
        <dsp:cNvPr id="0" name=""/>
        <dsp:cNvSpPr/>
      </dsp:nvSpPr>
      <dsp:spPr>
        <a:xfrm>
          <a:off x="4318066" y="1177601"/>
          <a:ext cx="3176494" cy="98450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3200" b="1" kern="1200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4366126" y="1225661"/>
        <a:ext cx="3080374" cy="888389"/>
      </dsp:txXfrm>
    </dsp:sp>
    <dsp:sp modelId="{BF1427F8-47F7-429E-8B9A-D7AD3446727D}">
      <dsp:nvSpPr>
        <dsp:cNvPr id="0" name=""/>
        <dsp:cNvSpPr/>
      </dsp:nvSpPr>
      <dsp:spPr>
        <a:xfrm rot="8623089">
          <a:off x="2641697" y="1218880"/>
          <a:ext cx="9904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0450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F0CCF-4C81-46C6-BAD1-DDC17631079D}">
      <dsp:nvSpPr>
        <dsp:cNvPr id="0" name=""/>
        <dsp:cNvSpPr/>
      </dsp:nvSpPr>
      <dsp:spPr>
        <a:xfrm>
          <a:off x="647300" y="1511933"/>
          <a:ext cx="2935999" cy="91381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3200" b="1" kern="1200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691909" y="1556542"/>
        <a:ext cx="2846781" cy="824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0.84783</cdr:x>
      <cdr:y>0</cdr:y>
    </cdr:from>
    <cdr:to>
      <cdr:x>0.98585</cdr:x>
      <cdr:y>0.05964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616624" y="0"/>
          <a:ext cx="914400" cy="28775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002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тыс. руб.</a:t>
          </a:r>
          <a:endParaRPr lang="ru-RU" sz="1400" b="1" dirty="0"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0.77314</cdr:x>
      <cdr:y>0.86816</cdr:y>
    </cdr:from>
    <cdr:to>
      <cdr:x>0.9828</cdr:x>
      <cdr:y>0.96562</cdr:y>
    </cdr:to>
    <cdr:sp macro="" textlink="">
      <cdr:nvSpPr>
        <cdr:cNvPr id="2" name="TextBox 1"/>
        <cdr:cNvSpPr txBox="1"/>
      </cdr:nvSpPr>
      <cdr:spPr>
        <a:xfrm xmlns:a="http://schemas.openxmlformats.org/drawingml/2006/main" rot="10800000" flipV="1">
          <a:off x="6552729" y="4876130"/>
          <a:ext cx="1776971" cy="54739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b" anchorCtr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Общегосударственные вопросы 14,1 %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221,6 млн. Руб.</a:t>
          </a:r>
          <a:endParaRPr lang="ru-RU" sz="900" b="1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0.7623</cdr:x>
      <cdr:y>0</cdr:y>
    </cdr:from>
    <cdr:to>
      <cdr:x>0.98069</cdr:x>
      <cdr:y>0.09893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460864" y="0"/>
          <a:ext cx="1850961" cy="55565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Жилищно-коммунальное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 хозяйство 38,5 %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604,4 млн. руб.</a:t>
          </a:r>
        </a:p>
      </cdr:txBody>
    </cdr:sp>
  </cdr:relSizeAnchor>
  <cdr:relSizeAnchor xmlns:cdr="http://schemas.openxmlformats.org/drawingml/2006/chartDrawing">
    <cdr:from>
      <cdr:x>0.44738</cdr:x>
      <cdr:y>0.88291</cdr:y>
    </cdr:from>
    <cdr:to>
      <cdr:x>0.67046</cdr:x>
      <cdr:y>0.98081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88431" y="5040560"/>
          <a:ext cx="1938902" cy="55891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 Прочие расходы 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3,1 %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47,8 млн. руб.</a:t>
          </a:r>
          <a:endParaRPr lang="ru-RU" sz="900" b="1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</cdr:x>
      <cdr:y>0.64326</cdr:y>
    </cdr:from>
    <cdr:to>
      <cdr:x>0.13977</cdr:x>
      <cdr:y>0.72018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-107505" y="3672408"/>
          <a:ext cx="1214813" cy="43914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Культура 8,0 %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125,5 млн. руб.</a:t>
          </a:r>
        </a:p>
        <a:p xmlns:a="http://schemas.openxmlformats.org/drawingml/2006/main">
          <a:pPr algn="ctr"/>
          <a:endParaRPr lang="ru-RU" sz="900" b="1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0.12427</cdr:x>
      <cdr:y>0.01063</cdr:y>
    </cdr:from>
    <cdr:to>
      <cdr:x>0.34357</cdr:x>
      <cdr:y>0.10956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080119" y="60672"/>
          <a:ext cx="1906048" cy="56479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Социальная политика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16,0 %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251,2 млн. руб.</a:t>
          </a:r>
          <a:endParaRPr lang="ru-RU" sz="900" b="1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0.06015</cdr:x>
      <cdr:y>0.49191</cdr:y>
    </cdr:from>
    <cdr:to>
      <cdr:x>0.10763</cdr:x>
      <cdr:y>0.61093</cdr:y>
    </cdr:to>
    <cdr:cxnSp macro="">
      <cdr:nvCxnSpPr>
        <cdr:cNvPr id="10" name="Прямая со стрелкой 9"/>
        <cdr:cNvCxnSpPr/>
      </cdr:nvCxnSpPr>
      <cdr:spPr>
        <a:xfrm xmlns:a="http://schemas.openxmlformats.org/drawingml/2006/main" flipV="1">
          <a:off x="522793" y="2808312"/>
          <a:ext cx="412689" cy="67948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0.40596</cdr:x>
      <cdr:y>0.84507</cdr:y>
    </cdr:from>
    <cdr:to>
      <cdr:x>0.43081</cdr:x>
      <cdr:y>0.93336</cdr:y>
    </cdr:to>
    <cdr:cxnSp macro="">
      <cdr:nvCxnSpPr>
        <cdr:cNvPr id="14" name="Прямая со стрелкой 13"/>
        <cdr:cNvCxnSpPr/>
      </cdr:nvCxnSpPr>
      <cdr:spPr>
        <a:xfrm xmlns:a="http://schemas.openxmlformats.org/drawingml/2006/main" flipH="1" flipV="1">
          <a:off x="3528392" y="4824537"/>
          <a:ext cx="216023" cy="50405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0.66269</cdr:x>
      <cdr:y>0.84252</cdr:y>
    </cdr:from>
    <cdr:to>
      <cdr:x>0.76105</cdr:x>
      <cdr:y>0.93227</cdr:y>
    </cdr:to>
    <cdr:cxnSp macro="">
      <cdr:nvCxnSpPr>
        <cdr:cNvPr id="18" name="Прямая со стрелкой 17"/>
        <cdr:cNvCxnSpPr/>
      </cdr:nvCxnSpPr>
      <cdr:spPr>
        <a:xfrm xmlns:a="http://schemas.openxmlformats.org/drawingml/2006/main" flipH="1" flipV="1">
          <a:off x="5616625" y="4732114"/>
          <a:ext cx="833649" cy="50409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0.86163</cdr:x>
      <cdr:y>0.11352</cdr:y>
    </cdr:from>
    <cdr:to>
      <cdr:x>0.88396</cdr:x>
      <cdr:y>0.19408</cdr:y>
    </cdr:to>
    <cdr:cxnSp macro="">
      <cdr:nvCxnSpPr>
        <cdr:cNvPr id="21" name="Прямая со стрелкой 20"/>
        <cdr:cNvCxnSpPr/>
      </cdr:nvCxnSpPr>
      <cdr:spPr>
        <a:xfrm xmlns:a="http://schemas.openxmlformats.org/drawingml/2006/main" flipH="1">
          <a:off x="7488831" y="648072"/>
          <a:ext cx="194127" cy="45992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0.35625</cdr:x>
      <cdr:y>0.05045</cdr:y>
    </cdr:from>
    <cdr:to>
      <cdr:x>0.40543</cdr:x>
      <cdr:y>0.10173</cdr:y>
    </cdr:to>
    <cdr:cxnSp macro="">
      <cdr:nvCxnSpPr>
        <cdr:cNvPr id="26" name="Прямая со стрелкой 25"/>
        <cdr:cNvCxnSpPr/>
      </cdr:nvCxnSpPr>
      <cdr:spPr>
        <a:xfrm xmlns:a="http://schemas.openxmlformats.org/drawingml/2006/main">
          <a:off x="3096343" y="288032"/>
          <a:ext cx="427449" cy="29276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0.14913</cdr:x>
      <cdr:y>0.73155</cdr:y>
    </cdr:from>
    <cdr:to>
      <cdr:x>0.19824</cdr:x>
      <cdr:y>0.85975</cdr:y>
    </cdr:to>
    <cdr:cxnSp macro="">
      <cdr:nvCxnSpPr>
        <cdr:cNvPr id="19" name="Прямая со стрелкой 18"/>
        <cdr:cNvCxnSpPr/>
      </cdr:nvCxnSpPr>
      <cdr:spPr>
        <a:xfrm xmlns:a="http://schemas.openxmlformats.org/drawingml/2006/main" flipV="1">
          <a:off x="1296143" y="4176464"/>
          <a:ext cx="426840" cy="73190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0.14084</cdr:x>
      <cdr:y>0.87029</cdr:y>
    </cdr:from>
    <cdr:to>
      <cdr:x>0.30751</cdr:x>
      <cdr:y>0.97285</cdr:y>
    </cdr:to>
    <cdr:sp macro="" textlink="">
      <cdr:nvSpPr>
        <cdr:cNvPr id="41" name="Прямоугольник 40"/>
        <cdr:cNvSpPr/>
      </cdr:nvSpPr>
      <cdr:spPr>
        <a:xfrm xmlns:a="http://schemas.openxmlformats.org/drawingml/2006/main">
          <a:off x="1224135" y="4968552"/>
          <a:ext cx="1448614" cy="58552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Дорожное хозяйство 15,8 %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248,0 млн. руб.</a:t>
          </a:r>
          <a:endParaRPr lang="ru-RU" sz="900" b="1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0.0085</cdr:x>
      <cdr:y>0.12457</cdr:y>
    </cdr:from>
    <cdr:to>
      <cdr:x>0.14443</cdr:x>
      <cdr:y>0.22713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009" y="699666"/>
          <a:ext cx="1152128" cy="576064"/>
        </a:xfrm>
        <a:prstGeom xmlns:a="http://schemas.openxmlformats.org/drawingml/2006/main" prst="rect">
          <a:avLst/>
        </a:prstGeom>
        <a:ln xmlns:a="http://schemas.openxmlformats.org/drawingml/2006/main" w="28575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Транспорт 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4,5 %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71,2 млн. руб.</a:t>
          </a:r>
          <a:endParaRPr lang="ru-RU" sz="900" b="1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0.07863</cdr:x>
      <cdr:y>0.23965</cdr:y>
    </cdr:from>
    <cdr:to>
      <cdr:x>0.13663</cdr:x>
      <cdr:y>0.26487</cdr:y>
    </cdr:to>
    <cdr:cxnSp macro="">
      <cdr:nvCxnSpPr>
        <cdr:cNvPr id="11" name="Прямая со стрелкой 10"/>
        <cdr:cNvCxnSpPr/>
      </cdr:nvCxnSpPr>
      <cdr:spPr>
        <a:xfrm xmlns:a="http://schemas.openxmlformats.org/drawingml/2006/main">
          <a:off x="683454" y="1368152"/>
          <a:ext cx="504056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0.61171</cdr:x>
      <cdr:y>0.22713</cdr:y>
    </cdr:from>
    <cdr:to>
      <cdr:x>0.7196</cdr:x>
      <cdr:y>0.38994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5184577" y="12757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0.72216</cdr:x>
      <cdr:y>0.85897</cdr:y>
    </cdr:from>
    <cdr:to>
      <cdr:x>0.96855</cdr:x>
      <cdr:y>0.9359</cdr:y>
    </cdr:to>
    <cdr:sp macro="" textlink="">
      <cdr:nvSpPr>
        <cdr:cNvPr id="2" name="TextBox 1"/>
        <cdr:cNvSpPr txBox="1"/>
      </cdr:nvSpPr>
      <cdr:spPr>
        <a:xfrm xmlns:a="http://schemas.openxmlformats.org/drawingml/2006/main" rot="10800000" flipV="1">
          <a:off x="6120658" y="4824512"/>
          <a:ext cx="2088275" cy="43208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b" anchorCtr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Общегосударственные вопросы </a:t>
          </a:r>
          <a:r>
            <a:rPr lang="en-US" sz="900" b="1" dirty="0" smtClean="0">
              <a:solidFill>
                <a:srgbClr val="7030A0"/>
              </a:solidFill>
            </a:rPr>
            <a:t>210</a:t>
          </a:r>
          <a:r>
            <a:rPr lang="ru-RU" sz="900" b="1" dirty="0" smtClean="0">
              <a:solidFill>
                <a:srgbClr val="7030A0"/>
              </a:solidFill>
            </a:rPr>
            <a:t> </a:t>
          </a:r>
          <a:r>
            <a:rPr lang="en-US" sz="900" b="1" dirty="0" smtClean="0">
              <a:solidFill>
                <a:srgbClr val="7030A0"/>
              </a:solidFill>
            </a:rPr>
            <a:t>896</a:t>
          </a:r>
          <a:r>
            <a:rPr lang="ru-RU" sz="900" b="1" dirty="0" smtClean="0">
              <a:solidFill>
                <a:srgbClr val="7030A0"/>
              </a:solidFill>
            </a:rPr>
            <a:t>,0 </a:t>
          </a:r>
          <a:r>
            <a:rPr lang="ru-RU" sz="900" b="1" dirty="0" err="1" smtClean="0">
              <a:solidFill>
                <a:srgbClr val="7030A0"/>
              </a:solidFill>
            </a:rPr>
            <a:t>тыс.руб</a:t>
          </a:r>
          <a:r>
            <a:rPr lang="ru-RU" sz="900" b="1" dirty="0" smtClean="0">
              <a:solidFill>
                <a:srgbClr val="7030A0"/>
              </a:solidFill>
            </a:rPr>
            <a:t>.</a:t>
          </a:r>
          <a:endParaRPr lang="ru-RU" sz="900" b="1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0.73915</cdr:x>
      <cdr:y>0.03846</cdr:y>
    </cdr:from>
    <cdr:to>
      <cdr:x>0.97454</cdr:x>
      <cdr:y>0.11538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264656" y="216015"/>
          <a:ext cx="1995045" cy="43205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Жилищно-коммунальное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 хозяйство </a:t>
          </a:r>
          <a:r>
            <a:rPr lang="en-US" sz="900" b="1" dirty="0" smtClean="0">
              <a:solidFill>
                <a:srgbClr val="7030A0"/>
              </a:solidFill>
            </a:rPr>
            <a:t>62</a:t>
          </a:r>
          <a:r>
            <a:rPr lang="ru-RU" sz="900" b="1" dirty="0" smtClean="0">
              <a:solidFill>
                <a:srgbClr val="7030A0"/>
              </a:solidFill>
            </a:rPr>
            <a:t> </a:t>
          </a:r>
          <a:r>
            <a:rPr lang="en-US" sz="900" b="1" dirty="0" smtClean="0">
              <a:solidFill>
                <a:srgbClr val="7030A0"/>
              </a:solidFill>
            </a:rPr>
            <a:t>370</a:t>
          </a:r>
          <a:r>
            <a:rPr lang="ru-RU" sz="900" b="1" dirty="0" smtClean="0">
              <a:solidFill>
                <a:srgbClr val="7030A0"/>
              </a:solidFill>
            </a:rPr>
            <a:t>,</a:t>
          </a:r>
          <a:r>
            <a:rPr lang="en-US" sz="900" b="1" dirty="0" smtClean="0">
              <a:solidFill>
                <a:srgbClr val="7030A0"/>
              </a:solidFill>
            </a:rPr>
            <a:t>6</a:t>
          </a:r>
          <a:r>
            <a:rPr lang="ru-RU" sz="900" b="1" dirty="0" smtClean="0">
              <a:solidFill>
                <a:srgbClr val="7030A0"/>
              </a:solidFill>
            </a:rPr>
            <a:t> </a:t>
          </a:r>
          <a:r>
            <a:rPr lang="ru-RU" sz="900" b="1" dirty="0" err="1" smtClean="0">
              <a:solidFill>
                <a:srgbClr val="7030A0"/>
              </a:solidFill>
            </a:rPr>
            <a:t>тыс.руб</a:t>
          </a:r>
          <a:r>
            <a:rPr lang="ru-RU" sz="900" b="1" dirty="0" smtClean="0">
              <a:solidFill>
                <a:srgbClr val="7030A0"/>
              </a:solidFill>
            </a:rPr>
            <a:t>.</a:t>
          </a:r>
          <a:endParaRPr lang="ru-RU" sz="900" b="1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0.0085</cdr:x>
      <cdr:y>0.76923</cdr:y>
    </cdr:from>
    <cdr:to>
      <cdr:x>0.23789</cdr:x>
      <cdr:y>0.87076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042" y="4320476"/>
          <a:ext cx="1944182" cy="57025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Другие расходы 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в области национальной 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экономики </a:t>
          </a:r>
          <a:r>
            <a:rPr lang="en-US" sz="900" b="1" dirty="0" smtClean="0">
              <a:solidFill>
                <a:srgbClr val="7030A0"/>
              </a:solidFill>
            </a:rPr>
            <a:t>26 553</a:t>
          </a:r>
          <a:r>
            <a:rPr lang="ru-RU" sz="900" b="1" dirty="0" smtClean="0">
              <a:solidFill>
                <a:srgbClr val="7030A0"/>
              </a:solidFill>
            </a:rPr>
            <a:t>,0 </a:t>
          </a:r>
          <a:r>
            <a:rPr lang="ru-RU" sz="900" b="1" dirty="0" err="1" smtClean="0">
              <a:solidFill>
                <a:srgbClr val="7030A0"/>
              </a:solidFill>
            </a:rPr>
            <a:t>тыс.руб</a:t>
          </a:r>
          <a:r>
            <a:rPr lang="ru-RU" sz="900" b="1" dirty="0" smtClean="0"/>
            <a:t>.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0.32285</cdr:x>
      <cdr:y>0.87179</cdr:y>
    </cdr:from>
    <cdr:to>
      <cdr:x>0.48626</cdr:x>
      <cdr:y>0.94872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736311" y="4896517"/>
          <a:ext cx="1384979" cy="43207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Культура </a:t>
          </a:r>
        </a:p>
        <a:p xmlns:a="http://schemas.openxmlformats.org/drawingml/2006/main">
          <a:pPr algn="ctr"/>
          <a:r>
            <a:rPr lang="en-US" sz="900" b="1" dirty="0" smtClean="0">
              <a:solidFill>
                <a:srgbClr val="7030A0"/>
              </a:solidFill>
            </a:rPr>
            <a:t>12</a:t>
          </a:r>
          <a:r>
            <a:rPr lang="ru-RU" sz="900" b="1" dirty="0" smtClean="0">
              <a:solidFill>
                <a:srgbClr val="7030A0"/>
              </a:solidFill>
            </a:rPr>
            <a:t>5 462,1 </a:t>
          </a:r>
          <a:r>
            <a:rPr lang="ru-RU" sz="900" b="1" dirty="0" err="1" smtClean="0">
              <a:solidFill>
                <a:srgbClr val="7030A0"/>
              </a:solidFill>
            </a:rPr>
            <a:t>тыс.руб</a:t>
          </a:r>
          <a:r>
            <a:rPr lang="ru-RU" sz="900" b="1" dirty="0" smtClean="0"/>
            <a:t>.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0.03185</cdr:x>
      <cdr:y>0.02175</cdr:y>
    </cdr:from>
    <cdr:to>
      <cdr:x>0.25115</cdr:x>
      <cdr:y>0.12431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69973" y="122163"/>
          <a:ext cx="1858674" cy="57606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Социальная политика и 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другие расходы </a:t>
          </a:r>
        </a:p>
        <a:p xmlns:a="http://schemas.openxmlformats.org/drawingml/2006/main">
          <a:pPr algn="ctr"/>
          <a:r>
            <a:rPr lang="en-US" sz="900" b="1" dirty="0" smtClean="0">
              <a:solidFill>
                <a:srgbClr val="7030A0"/>
              </a:solidFill>
            </a:rPr>
            <a:t>7</a:t>
          </a:r>
          <a:r>
            <a:rPr lang="ru-RU" sz="900" b="1" dirty="0" smtClean="0">
              <a:solidFill>
                <a:srgbClr val="7030A0"/>
              </a:solidFill>
            </a:rPr>
            <a:t> </a:t>
          </a:r>
          <a:r>
            <a:rPr lang="en-US" sz="900" b="1" dirty="0" smtClean="0">
              <a:solidFill>
                <a:srgbClr val="7030A0"/>
              </a:solidFill>
            </a:rPr>
            <a:t>247</a:t>
          </a:r>
          <a:r>
            <a:rPr lang="ru-RU" sz="900" b="1" dirty="0" smtClean="0">
              <a:solidFill>
                <a:srgbClr val="7030A0"/>
              </a:solidFill>
            </a:rPr>
            <a:t>,1 </a:t>
          </a:r>
          <a:r>
            <a:rPr lang="ru-RU" sz="900" b="1" dirty="0" err="1" smtClean="0">
              <a:solidFill>
                <a:srgbClr val="7030A0"/>
              </a:solidFill>
            </a:rPr>
            <a:t>тыс.руб</a:t>
          </a:r>
          <a:r>
            <a:rPr lang="ru-RU" sz="900" b="1" dirty="0" smtClean="0">
              <a:solidFill>
                <a:srgbClr val="7030A0"/>
              </a:solidFill>
            </a:rPr>
            <a:t>.</a:t>
          </a:r>
          <a:endParaRPr lang="ru-RU" sz="900" b="1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0.84111</cdr:x>
      <cdr:y>0.8372</cdr:y>
    </cdr:from>
    <cdr:to>
      <cdr:x>0.94899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128792" y="54726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0.37383</cdr:x>
      <cdr:y>0.47436</cdr:y>
    </cdr:from>
    <cdr:to>
      <cdr:x>0.72216</cdr:x>
      <cdr:y>0.5641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3168390" y="2664302"/>
          <a:ext cx="2952289" cy="50403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Программные расходы </a:t>
          </a:r>
          <a:r>
            <a:rPr lang="en-US" sz="1200" b="1" dirty="0" smtClean="0">
              <a:solidFill>
                <a:schemeClr val="accent5">
                  <a:lumMod val="50000"/>
                </a:schemeClr>
              </a:solidFill>
            </a:rPr>
            <a:t>7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2,4 %</a:t>
          </a:r>
          <a:r>
            <a:rPr lang="en-US" sz="1200" b="1" dirty="0" smtClean="0">
              <a:solidFill>
                <a:schemeClr val="accent5">
                  <a:lumMod val="50000"/>
                </a:schemeClr>
              </a:solidFill>
            </a:rPr>
            <a:t> (1 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137 161,1</a:t>
          </a:r>
          <a:r>
            <a:rPr lang="en-US" sz="1200" b="1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тыс. рублей)</a:t>
          </a:r>
          <a:endParaRPr lang="ru-RU" sz="1200" b="1" dirty="0">
            <a:solidFill>
              <a:schemeClr val="accent5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0.16142</cdr:x>
      <cdr:y>0.23077</cdr:y>
    </cdr:from>
    <cdr:to>
      <cdr:x>0.50127</cdr:x>
      <cdr:y>0.32051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1368153" y="1296148"/>
          <a:ext cx="2880320" cy="50403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Непрограммные расходы </a:t>
          </a:r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2</a:t>
          </a:r>
          <a:r>
            <a:rPr lang="ru-RU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7,6 % (432 528,8 тыс. рублей)</a:t>
          </a:r>
        </a:p>
        <a:p xmlns:a="http://schemas.openxmlformats.org/drawingml/2006/main"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9995B-BDAC-4A07-8C2F-C7907869860D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A7748-150F-4CA2-A8CD-6D845A81A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940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A7748-150F-4CA2-A8CD-6D845A81ADE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924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A7748-150F-4CA2-A8CD-6D845A81ADE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192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13176"/>
            <a:ext cx="818388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Проект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бюджета 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2025 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год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 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 плановый период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2026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 2027 годов</a:t>
            </a:r>
            <a:r>
              <a:rPr lang="ru-RU" sz="1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1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ru-RU" sz="1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O:\ПРИЕМНАЯ\Усть-Кут - герб(приложение 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512168" cy="14465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476672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>
                <a:solidFill>
                  <a:schemeClr val="accent5">
                    <a:lumMod val="75000"/>
                  </a:schemeClr>
                </a:solidFill>
              </a:rPr>
              <a:t>Муниципальное образование </a:t>
            </a:r>
            <a:r>
              <a:rPr lang="ru-RU" sz="2800" b="1" i="1" u="sng" dirty="0" smtClean="0">
                <a:solidFill>
                  <a:schemeClr val="accent5">
                    <a:lumMod val="75000"/>
                  </a:schemeClr>
                </a:solidFill>
              </a:rPr>
              <a:t>«город Усть-Кут»</a:t>
            </a:r>
          </a:p>
        </p:txBody>
      </p:sp>
      <p:pic>
        <p:nvPicPr>
          <p:cNvPr id="1029" name="Picture 5" descr="https://priazovstep.ru/wp-content/uploads/2021/08/bjudzh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73027"/>
            <a:ext cx="590465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55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80" y="42373"/>
            <a:ext cx="9144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Усть-Кутского муниципального образования (городского поселения) на 2025 год и плановый период 2026 и 2027 годов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425784"/>
              </p:ext>
            </p:extLst>
          </p:nvPr>
        </p:nvGraphicFramePr>
        <p:xfrm>
          <a:off x="323527" y="908720"/>
          <a:ext cx="8496944" cy="51472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3417"/>
                <a:gridCol w="5180181"/>
                <a:gridCol w="946331"/>
                <a:gridCol w="1028753"/>
                <a:gridCol w="928262"/>
              </a:tblGrid>
              <a:tr h="48766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п/п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2026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2027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766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11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«Формирование  современной городской среды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Усть-Кутского муниципального образования (городского поселения) на 2018-2027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9 132,3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082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12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«Переселение граждан из жилых помещений,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расположенных в зоне Байкало-Амурской магистрали, признанных непригодными для проживания, и (или) жилых помещений с высоким уровнем износа (более 70 процентов) на территории Усть-Кутского муниципального образования (городского поселения) на 2024-2030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399 406,9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350 141,9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295 451,7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766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Усть-Кутского муниципального образования (городского поселения) «Молодым семьям города Усть-Кута – доступное жилье» на 2020-2027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5 0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6 00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766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Усть-Кутского муниципального образования (городского поселения) «Молодежная политика. Приоритеты, перспективы развития на 2020-2027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2 981,5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1 800,0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1 85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766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1100" b="0" baseline="0" dirty="0" smtClean="0">
                          <a:latin typeface="Arial Narrow" panose="020B0606020202030204" pitchFamily="34" charset="0"/>
                        </a:rPr>
                        <a:t> Усть-Кутского муниципального образования (городского поселения) «Поддержка социально ориентированных некоммерческих организаций Усть-Кутского муниципального образования (городского поселения) на 2020-2027 годы»</a:t>
                      </a:r>
                      <a:endParaRPr lang="ru-RU" sz="11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Arial Narrow" panose="020B0606020202030204" pitchFamily="34" charset="0"/>
                        </a:rPr>
                        <a:t>1 050</a:t>
                      </a:r>
                      <a:r>
                        <a:rPr lang="ru-RU" sz="1100" b="0" dirty="0" smtClean="0">
                          <a:latin typeface="Arial Narrow" panose="020B0606020202030204" pitchFamily="34" charset="0"/>
                        </a:rPr>
                        <a:t>,0</a:t>
                      </a:r>
                      <a:endParaRPr lang="ru-RU" sz="11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Arial Narrow" panose="020B0606020202030204" pitchFamily="34" charset="0"/>
                        </a:rPr>
                        <a:t>1 15</a:t>
                      </a:r>
                      <a:r>
                        <a:rPr lang="ru-RU" sz="1100" b="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1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Arial Narrow" panose="020B0606020202030204" pitchFamily="34" charset="0"/>
                        </a:rPr>
                        <a:t>1 250</a:t>
                      </a:r>
                      <a:r>
                        <a:rPr lang="ru-RU" sz="1100" b="0" dirty="0" smtClean="0">
                          <a:latin typeface="Arial Narrow" panose="020B0606020202030204" pitchFamily="34" charset="0"/>
                        </a:rPr>
                        <a:t>,0</a:t>
                      </a:r>
                      <a:endParaRPr lang="ru-RU" sz="11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924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16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Arial Narrow" panose="020B0606020202030204" pitchFamily="34" charset="0"/>
                        </a:rPr>
                        <a:t>МП </a:t>
                      </a:r>
                      <a:r>
                        <a:rPr lang="ru-RU" sz="1100" b="0" dirty="0" err="1" smtClean="0">
                          <a:latin typeface="Arial Narrow" panose="020B0606020202030204" pitchFamily="34" charset="0"/>
                        </a:rPr>
                        <a:t>Усть-Кутского</a:t>
                      </a:r>
                      <a:r>
                        <a:rPr lang="ru-RU" sz="1100" b="0" dirty="0" smtClean="0">
                          <a:latin typeface="Arial Narrow" panose="020B0606020202030204" pitchFamily="34" charset="0"/>
                        </a:rPr>
                        <a:t> муниципального образования (городского поселения) "Поддержка территориального общественного самоуправления на территории </a:t>
                      </a:r>
                      <a:r>
                        <a:rPr lang="ru-RU" sz="1100" b="0" dirty="0" err="1" smtClean="0">
                          <a:latin typeface="Arial Narrow" panose="020B0606020202030204" pitchFamily="34" charset="0"/>
                        </a:rPr>
                        <a:t>Усть-Кутского</a:t>
                      </a:r>
                      <a:r>
                        <a:rPr lang="ru-RU" sz="1100" b="0" dirty="0" smtClean="0">
                          <a:latin typeface="Arial Narrow" panose="020B0606020202030204" pitchFamily="34" charset="0"/>
                        </a:rPr>
                        <a:t> муниципального образования (городского поселения) на 2023-2027 годы"</a:t>
                      </a:r>
                      <a:endParaRPr lang="ru-RU" sz="11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ru-RU" sz="1100" b="0" dirty="0" smtClean="0">
                          <a:latin typeface="Arial Narrow" panose="020B0606020202030204" pitchFamily="34" charset="0"/>
                        </a:rPr>
                        <a:t>00,0</a:t>
                      </a:r>
                      <a:endParaRPr lang="ru-RU" sz="11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Arial Narrow" panose="020B0606020202030204" pitchFamily="34" charset="0"/>
                        </a:rPr>
                        <a:t>7</a:t>
                      </a:r>
                      <a:r>
                        <a:rPr lang="ru-RU" sz="1100" b="0" dirty="0" smtClean="0">
                          <a:latin typeface="Arial Narrow" panose="020B0606020202030204" pitchFamily="34" charset="0"/>
                        </a:rPr>
                        <a:t>00,0</a:t>
                      </a:r>
                      <a:endParaRPr lang="ru-RU" sz="11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Arial Narrow" panose="020B0606020202030204" pitchFamily="34" charset="0"/>
                        </a:rPr>
                        <a:t>8</a:t>
                      </a:r>
                      <a:r>
                        <a:rPr lang="ru-RU" sz="1100" b="0" dirty="0" smtClean="0">
                          <a:latin typeface="Arial Narrow" panose="020B0606020202030204" pitchFamily="34" charset="0"/>
                        </a:rPr>
                        <a:t>00,0</a:t>
                      </a:r>
                      <a:endParaRPr lang="ru-RU" sz="11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924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Arial Narrow" panose="020B0606020202030204" pitchFamily="34" charset="0"/>
                        </a:rPr>
                        <a:t>МП "Формирование доступной среды жизнедеятельности для инвалидов и других маломобильных групп населения в городе Усть-Куте на 2013-2030гг."</a:t>
                      </a:r>
                      <a:endParaRPr lang="ru-RU" sz="11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1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1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1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2929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ВСЕГО</a:t>
                      </a:r>
                      <a:r>
                        <a:rPr lang="ru-RU" sz="1100" b="1" baseline="0" dirty="0" smtClean="0">
                          <a:latin typeface="Arial Narrow" panose="020B0606020202030204" pitchFamily="34" charset="0"/>
                        </a:rPr>
                        <a:t> :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 137 161,1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b="1" dirty="0" smtClean="0">
                          <a:latin typeface="Arial Narrow" panose="020B0606020202030204" pitchFamily="34" charset="0"/>
                        </a:rPr>
                        <a:t>1 </a:t>
                      </a: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281 815,4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 Narrow" panose="020B0606020202030204" pitchFamily="34" charset="0"/>
                        </a:rPr>
                        <a:t>1 </a:t>
                      </a: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025 285,9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812360" y="544734"/>
            <a:ext cx="909636" cy="363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100" b="1" dirty="0" smtClean="0">
                <a:solidFill>
                  <a:schemeClr val="tx1"/>
                </a:solidFill>
              </a:rPr>
              <a:t>.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9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2837" y="569298"/>
            <a:ext cx="7578887" cy="6577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«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Эффективное управление 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муниципальным </a:t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имуществом на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период 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2020-2025 </a:t>
            </a:r>
            <a:r>
              <a:rPr lang="ru-RU" sz="18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г.г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. на территории 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муниципального образования 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(городского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поселения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)»</a:t>
            </a:r>
            <a:endParaRPr lang="ru-RU" sz="18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318721"/>
              </p:ext>
            </p:extLst>
          </p:nvPr>
        </p:nvGraphicFramePr>
        <p:xfrm>
          <a:off x="431999" y="1628800"/>
          <a:ext cx="8208911" cy="4451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9420"/>
                <a:gridCol w="1152128"/>
                <a:gridCol w="1152128"/>
                <a:gridCol w="935235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на 01.11.2024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Потребность на 2025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2025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6877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Содержание муниципального имущества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</a:t>
                      </a:r>
                      <a:r>
                        <a:rPr lang="ru-RU" sz="1000" dirty="0" smtClean="0"/>
                        <a:t> </a:t>
                      </a:r>
                      <a:r>
                        <a:rPr lang="en-US" sz="1000" dirty="0" smtClean="0"/>
                        <a:t>835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5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</a:t>
                      </a:r>
                      <a:r>
                        <a:rPr lang="ru-RU" sz="1000" dirty="0" smtClean="0"/>
                        <a:t> 30</a:t>
                      </a:r>
                      <a:r>
                        <a:rPr lang="en-US" sz="1000" dirty="0" smtClean="0"/>
                        <a:t>6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2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</a:t>
                      </a:r>
                      <a:r>
                        <a:rPr lang="ru-RU" sz="1000" dirty="0" smtClean="0"/>
                        <a:t> 30</a:t>
                      </a:r>
                      <a:r>
                        <a:rPr lang="en-US" sz="1000" dirty="0" smtClean="0"/>
                        <a:t>6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2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877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Оплата текущего ремонта зданий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 </a:t>
                      </a:r>
                      <a:r>
                        <a:rPr lang="en-US" sz="1000" dirty="0" smtClean="0"/>
                        <a:t>313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9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</a:t>
                      </a:r>
                      <a:r>
                        <a:rPr lang="ru-RU" sz="1000" dirty="0" smtClean="0"/>
                        <a:t> </a:t>
                      </a:r>
                      <a:r>
                        <a:rPr lang="en-US" sz="1000" dirty="0" smtClean="0"/>
                        <a:t>274</a:t>
                      </a:r>
                      <a:r>
                        <a:rPr lang="ru-RU" sz="1000" dirty="0" smtClean="0"/>
                        <a:t>,7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</a:t>
                      </a:r>
                      <a:r>
                        <a:rPr lang="ru-RU" sz="1000" dirty="0" smtClean="0"/>
                        <a:t> </a:t>
                      </a:r>
                      <a:r>
                        <a:rPr lang="en-US" sz="1000" dirty="0" smtClean="0"/>
                        <a:t>274</a:t>
                      </a:r>
                      <a:r>
                        <a:rPr lang="ru-RU" sz="1000" dirty="0" smtClean="0"/>
                        <a:t>,7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10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Проведение</a:t>
                      </a:r>
                      <a:r>
                        <a:rPr lang="ru-RU" sz="1000" baseline="0" dirty="0" smtClean="0"/>
                        <a:t> работ по оценке муниципального имущества, </a:t>
                      </a:r>
                      <a:r>
                        <a:rPr lang="ru-RU" sz="1000" dirty="0" smtClean="0"/>
                        <a:t>земельный контроль, арендная плата за пользование земельными участками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 </a:t>
                      </a:r>
                      <a:r>
                        <a:rPr lang="en-US" sz="1000" dirty="0" smtClean="0"/>
                        <a:t>693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2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r>
                        <a:rPr lang="ru-RU" sz="1000" dirty="0" smtClean="0"/>
                        <a:t> </a:t>
                      </a:r>
                      <a:r>
                        <a:rPr lang="en-US" sz="1000" dirty="0" smtClean="0"/>
                        <a:t>5</a:t>
                      </a:r>
                      <a:r>
                        <a:rPr lang="ru-RU" sz="1000" dirty="0" smtClean="0"/>
                        <a:t>9</a:t>
                      </a:r>
                      <a:r>
                        <a:rPr lang="en-US" sz="1000" dirty="0" smtClean="0"/>
                        <a:t>4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6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r>
                        <a:rPr lang="ru-RU" sz="1000" dirty="0" smtClean="0"/>
                        <a:t> </a:t>
                      </a:r>
                      <a:r>
                        <a:rPr lang="en-US" sz="1000" dirty="0" smtClean="0"/>
                        <a:t>5</a:t>
                      </a:r>
                      <a:r>
                        <a:rPr lang="ru-RU" sz="1000" dirty="0" smtClean="0"/>
                        <a:t>9</a:t>
                      </a:r>
                      <a:r>
                        <a:rPr lang="en-US" sz="1000" dirty="0" smtClean="0"/>
                        <a:t>4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6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384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Проведение кадастровых работ в отношении объектов недвижимости (в </a:t>
                      </a:r>
                      <a:r>
                        <a:rPr lang="ru-RU" sz="1000" dirty="0" err="1" smtClean="0"/>
                        <a:t>т.ч</a:t>
                      </a:r>
                      <a:r>
                        <a:rPr lang="ru-RU" sz="1000" dirty="0" smtClean="0"/>
                        <a:t>. земельных участков)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r>
                        <a:rPr lang="ru-RU" sz="1000" dirty="0" smtClean="0"/>
                        <a:t> </a:t>
                      </a:r>
                      <a:r>
                        <a:rPr lang="en-US" sz="1000" dirty="0" smtClean="0"/>
                        <a:t>123,6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</a:t>
                      </a:r>
                      <a:r>
                        <a:rPr lang="ru-RU" sz="1000" dirty="0" smtClean="0"/>
                        <a:t> </a:t>
                      </a:r>
                      <a:r>
                        <a:rPr lang="en-US" sz="1000" dirty="0" smtClean="0"/>
                        <a:t>174,1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r>
                        <a:rPr lang="ru-RU" sz="1000" dirty="0" smtClean="0"/>
                        <a:t> </a:t>
                      </a:r>
                      <a:r>
                        <a:rPr lang="en-US" sz="1000" dirty="0" smtClean="0"/>
                        <a:t>563,</a:t>
                      </a:r>
                      <a:r>
                        <a:rPr lang="ru-RU" sz="1000" dirty="0" smtClean="0"/>
                        <a:t>6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06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Транспортный налог, госпошлина за постановку на учет транспортных средств, налоги, пошлины и сборы, НДС при реализации имущества </a:t>
                      </a:r>
                      <a:r>
                        <a:rPr lang="ru-RU" sz="1000" dirty="0" err="1" smtClean="0"/>
                        <a:t>мун</a:t>
                      </a:r>
                      <a:r>
                        <a:rPr lang="ru-RU" sz="1000" dirty="0" smtClean="0"/>
                        <a:t>. казны физ. лицам,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37</a:t>
                      </a:r>
                      <a:r>
                        <a:rPr lang="en-US" sz="1000" dirty="0" smtClean="0"/>
                        <a:t>0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9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296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8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296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8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537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Средства бюджета</a:t>
                      </a:r>
                      <a:r>
                        <a:rPr lang="ru-RU" sz="1000" baseline="0" dirty="0" smtClean="0"/>
                        <a:t> муниципального  образования, как собственника муниципальных (неприватизированных) жилых и нежилых помещений (</a:t>
                      </a:r>
                      <a:r>
                        <a:rPr lang="ru-RU" sz="1000" baseline="0" dirty="0" err="1" smtClean="0"/>
                        <a:t>кап.ремонт</a:t>
                      </a:r>
                      <a:r>
                        <a:rPr lang="ru-RU" sz="1000" baseline="0" dirty="0" smtClean="0"/>
                        <a:t>)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</a:t>
                      </a:r>
                      <a:r>
                        <a:rPr lang="ru-RU" sz="1000" dirty="0" smtClean="0"/>
                        <a:t> </a:t>
                      </a:r>
                      <a:r>
                        <a:rPr lang="en-US" sz="1000" dirty="0" smtClean="0"/>
                        <a:t>607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0</a:t>
                      </a:r>
                      <a:endParaRPr lang="ru-RU" sz="10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</a:t>
                      </a:r>
                      <a:r>
                        <a:rPr lang="ru-RU" sz="1000" dirty="0" smtClean="0"/>
                        <a:t> </a:t>
                      </a:r>
                      <a:r>
                        <a:rPr lang="en-US" sz="1000" dirty="0" smtClean="0"/>
                        <a:t>041</a:t>
                      </a:r>
                      <a:r>
                        <a:rPr lang="ru-RU" sz="1000" dirty="0" smtClean="0"/>
                        <a:t>,0</a:t>
                      </a:r>
                      <a:endParaRPr lang="ru-RU" sz="10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</a:t>
                      </a:r>
                      <a:r>
                        <a:rPr lang="ru-RU" sz="1000" dirty="0" smtClean="0"/>
                        <a:t> </a:t>
                      </a:r>
                      <a:r>
                        <a:rPr lang="en-US" sz="1000" dirty="0" smtClean="0"/>
                        <a:t>041</a:t>
                      </a:r>
                      <a:r>
                        <a:rPr lang="ru-RU" sz="1000" dirty="0" smtClean="0"/>
                        <a:t>,0</a:t>
                      </a:r>
                      <a:endParaRPr lang="ru-RU" sz="10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6115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Оплата</a:t>
                      </a:r>
                      <a:r>
                        <a:rPr lang="ru-RU" sz="1000" baseline="0" dirty="0" smtClean="0"/>
                        <a:t> коммунальных услуг за объекты муниципальной собственности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en-US" sz="1000" baseline="0" dirty="0" smtClean="0"/>
                        <a:t>709,</a:t>
                      </a:r>
                      <a:r>
                        <a:rPr lang="ru-RU" sz="1000" baseline="0" dirty="0" smtClean="0"/>
                        <a:t>2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865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4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865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4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078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Финансовая поддержка реализации инициативных проектов (ИП "Молодое поколение выбирает звук и свет!")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2 00</a:t>
                      </a:r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445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Выявление правообладателей ранее учтенных объектов недвижимости в соответствии со ст.69.1 ФЗ от 13 июля 2015г. № 218-ФЗ "О государственной регистрации недвижимости"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245</a:t>
                      </a:r>
                      <a:r>
                        <a:rPr lang="ru-RU" sz="1000" dirty="0" smtClean="0"/>
                        <a:t>,0</a:t>
                      </a:r>
                    </a:p>
                    <a:p>
                      <a:pPr algn="ctr"/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418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4</a:t>
                      </a:r>
                      <a:endParaRPr lang="ru-RU" sz="10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418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4</a:t>
                      </a:r>
                      <a:endParaRPr lang="ru-RU" sz="10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4456">
                <a:tc>
                  <a:txBody>
                    <a:bodyPr/>
                    <a:lstStyle/>
                    <a:p>
                      <a:r>
                        <a:rPr lang="ru-RU" sz="1000" b="0" dirty="0" smtClean="0"/>
                        <a:t>Строительство ПС 35/6 </a:t>
                      </a:r>
                      <a:r>
                        <a:rPr lang="ru-RU" sz="1000" b="0" dirty="0" err="1" smtClean="0"/>
                        <a:t>кВ</a:t>
                      </a:r>
                      <a:r>
                        <a:rPr lang="ru-RU" sz="1000" b="0" dirty="0" smtClean="0"/>
                        <a:t> "Микрорайон", ЛЭП 35 </a:t>
                      </a:r>
                      <a:r>
                        <a:rPr lang="ru-RU" sz="1000" b="0" dirty="0" err="1" smtClean="0"/>
                        <a:t>кВ</a:t>
                      </a:r>
                      <a:r>
                        <a:rPr lang="ru-RU" sz="1000" b="0" dirty="0" smtClean="0"/>
                        <a:t> в г. Усть-Кут</a:t>
                      </a:r>
                      <a:endParaRPr lang="ru-RU" sz="1000" b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150,0</a:t>
                      </a:r>
                      <a:endParaRPr lang="ru-RU" sz="1000" b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0,0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0,0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4456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ИТОГО: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</a:t>
                      </a:r>
                      <a:r>
                        <a:rPr lang="en-US" sz="1000" b="1" dirty="0" smtClean="0"/>
                        <a:t>0</a:t>
                      </a:r>
                      <a:r>
                        <a:rPr lang="ru-RU" sz="1000" b="1" dirty="0" smtClean="0"/>
                        <a:t> 0</a:t>
                      </a:r>
                      <a:r>
                        <a:rPr lang="en-US" sz="1000" b="1" dirty="0" smtClean="0"/>
                        <a:t>48</a:t>
                      </a:r>
                      <a:r>
                        <a:rPr lang="ru-RU" sz="1000" b="1" dirty="0" smtClean="0"/>
                        <a:t>,</a:t>
                      </a:r>
                      <a:r>
                        <a:rPr lang="en-US" sz="1000" b="1" dirty="0" smtClean="0"/>
                        <a:t>3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20</a:t>
                      </a:r>
                      <a:r>
                        <a:rPr lang="ru-RU" sz="1000" b="1" dirty="0" smtClean="0"/>
                        <a:t> </a:t>
                      </a:r>
                      <a:r>
                        <a:rPr lang="en-US" sz="1000" b="1" dirty="0" smtClean="0"/>
                        <a:t>971</a:t>
                      </a:r>
                      <a:r>
                        <a:rPr lang="ru-RU" sz="1000" b="1" dirty="0" smtClean="0"/>
                        <a:t>,</a:t>
                      </a:r>
                      <a:r>
                        <a:rPr lang="en-US" sz="1000" b="1" dirty="0" smtClean="0"/>
                        <a:t>2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2</a:t>
                      </a:r>
                      <a:r>
                        <a:rPr lang="en-US" sz="1000" b="1" dirty="0" smtClean="0"/>
                        <a:t>0</a:t>
                      </a:r>
                      <a:r>
                        <a:rPr lang="ru-RU" sz="1000" b="1" dirty="0" smtClean="0"/>
                        <a:t> </a:t>
                      </a:r>
                      <a:r>
                        <a:rPr lang="en-US" sz="1000" b="1" dirty="0" smtClean="0"/>
                        <a:t>360</a:t>
                      </a:r>
                      <a:r>
                        <a:rPr lang="ru-RU" sz="1000" b="1" dirty="0" smtClean="0"/>
                        <a:t>,</a:t>
                      </a:r>
                      <a:r>
                        <a:rPr lang="en-US" sz="1000" b="1" dirty="0" smtClean="0"/>
                        <a:t>7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585" y="438994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96336" y="1321589"/>
            <a:ext cx="1079251" cy="213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100" b="1" dirty="0" smtClean="0">
                <a:solidFill>
                  <a:schemeClr val="tx1"/>
                </a:solidFill>
              </a:rPr>
              <a:t>.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79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7" y="404664"/>
            <a:ext cx="7200801" cy="10443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8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муниципального образования (городского поселения) «Повышение безопасности дорожного 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движения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на территории Усть-Кутского муниципального 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образования</a:t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(городского поселения) на 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2021-2027г.г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.»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040791"/>
              </p:ext>
            </p:extLst>
          </p:nvPr>
        </p:nvGraphicFramePr>
        <p:xfrm>
          <a:off x="395537" y="1628800"/>
          <a:ext cx="8352927" cy="4972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3"/>
                <a:gridCol w="1152128"/>
                <a:gridCol w="1152128"/>
                <a:gridCol w="864096"/>
                <a:gridCol w="864096"/>
                <a:gridCol w="864096"/>
              </a:tblGrid>
              <a:tr h="43100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на 01.11.202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Потребность на 202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202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202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202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523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Приобретение</a:t>
                      </a:r>
                      <a:r>
                        <a:rPr lang="ru-RU" sz="1000" baseline="0" dirty="0" smtClean="0"/>
                        <a:t> и установка баннеров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29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1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</a:t>
                      </a:r>
                      <a:r>
                        <a:rPr lang="en-US" sz="1000" dirty="0" smtClean="0"/>
                        <a:t>01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4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</a:t>
                      </a:r>
                      <a:r>
                        <a:rPr lang="en-US" sz="1000" dirty="0" smtClean="0"/>
                        <a:t>01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4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1</a:t>
                      </a:r>
                      <a:r>
                        <a:rPr lang="en-US" sz="1000" dirty="0" smtClean="0"/>
                        <a:t>06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4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111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8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9678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Освещение в средствах массовой информации вопросов безопасности дорожного движения, в том числе профилактике детского травматизма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32</a:t>
                      </a:r>
                      <a:r>
                        <a:rPr lang="ru-RU" sz="1000" dirty="0" smtClean="0"/>
                        <a:t>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75</a:t>
                      </a:r>
                      <a:r>
                        <a:rPr lang="ru-RU" sz="1000" dirty="0" smtClean="0"/>
                        <a:t>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75</a:t>
                      </a:r>
                      <a:r>
                        <a:rPr lang="ru-RU" sz="1000" dirty="0" smtClean="0"/>
                        <a:t>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78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8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82</a:t>
                      </a:r>
                      <a:r>
                        <a:rPr lang="ru-RU" sz="1000" dirty="0" smtClean="0"/>
                        <a:t>,6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94099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Разработка организационно-методических рекомендаций, наглядных пособий, обеспечивающих обучение безопасному участию в дорожном движении и профилактику детского дорожно-транспортного травматизма (изготовление полиграфической продукции - плакатов, буклетов, стендов, закладок, стикеров, значков и др.)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2</a:t>
                      </a:r>
                      <a:r>
                        <a:rPr lang="en-US" sz="1000" dirty="0" smtClean="0"/>
                        <a:t>56</a:t>
                      </a:r>
                      <a:r>
                        <a:rPr lang="ru-RU" sz="1000" dirty="0" smtClean="0"/>
                        <a:t>,4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1</a:t>
                      </a:r>
                      <a:r>
                        <a:rPr lang="en-US" sz="1000" dirty="0" smtClean="0"/>
                        <a:t>44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7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1</a:t>
                      </a:r>
                      <a:r>
                        <a:rPr lang="en-US" sz="1000" dirty="0" smtClean="0"/>
                        <a:t>44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7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1</a:t>
                      </a:r>
                      <a:r>
                        <a:rPr lang="en-US" sz="1000" dirty="0" smtClean="0"/>
                        <a:t>51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8</a:t>
                      </a:r>
                      <a:endParaRPr lang="ru-RU" sz="1000" dirty="0" smtClean="0"/>
                    </a:p>
                    <a:p>
                      <a:pPr algn="ctr"/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1</a:t>
                      </a:r>
                      <a:r>
                        <a:rPr lang="en-US" sz="1000" dirty="0" smtClean="0"/>
                        <a:t>59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3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94099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Модернизация нерегулируемых пешеходных переходов (оснащение средствами освещения, искусственными дорожными неровностями, светофорами Т.7, системами светового оповещения, дорожными знаками с внутренними освещением и светодиодной индикацией, Г-образными опорами, дорожной разметкой)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95,4</a:t>
                      </a:r>
                      <a:endParaRPr lang="ru-RU" sz="10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0,0</a:t>
                      </a:r>
                    </a:p>
                    <a:p>
                      <a:pPr algn="ctr"/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523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Мониторинг дорожного движения улично-дорожной сети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1 539,7</a:t>
                      </a:r>
                      <a:endParaRPr lang="ru-RU" sz="10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1 539,7</a:t>
                      </a:r>
                      <a:endParaRPr lang="ru-RU" sz="10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878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Актуализация проекта организации дорожного движения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1 888,7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3 062,4</a:t>
                      </a:r>
                      <a:endParaRPr lang="ru-RU" sz="10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3 062,4</a:t>
                      </a:r>
                      <a:endParaRPr lang="ru-RU" sz="10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5236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ИТОГО: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2</a:t>
                      </a:r>
                      <a:r>
                        <a:rPr lang="ru-RU" sz="1000" b="1" dirty="0" smtClean="0"/>
                        <a:t> </a:t>
                      </a:r>
                      <a:r>
                        <a:rPr lang="en-US" sz="1000" b="1" dirty="0" smtClean="0"/>
                        <a:t>301</a:t>
                      </a:r>
                      <a:r>
                        <a:rPr lang="ru-RU" sz="1000" b="1" dirty="0" smtClean="0"/>
                        <a:t>,</a:t>
                      </a:r>
                      <a:r>
                        <a:rPr lang="en-US" sz="1000" b="1" dirty="0" smtClean="0"/>
                        <a:t>6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4</a:t>
                      </a:r>
                      <a:r>
                        <a:rPr lang="ru-RU" sz="1000" b="1" dirty="0" smtClean="0"/>
                        <a:t> </a:t>
                      </a:r>
                      <a:r>
                        <a:rPr lang="en-US" sz="1000" b="1" dirty="0" smtClean="0"/>
                        <a:t>923</a:t>
                      </a:r>
                      <a:r>
                        <a:rPr lang="ru-RU" sz="1000" b="1" dirty="0" smtClean="0"/>
                        <a:t>,</a:t>
                      </a:r>
                      <a:r>
                        <a:rPr lang="en-US" sz="1000" b="1" dirty="0" smtClean="0"/>
                        <a:t>2</a:t>
                      </a:r>
                      <a:endParaRPr lang="ru-RU" sz="1000" b="1" dirty="0" smtClean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4</a:t>
                      </a:r>
                      <a:r>
                        <a:rPr lang="ru-RU" sz="1000" b="1" dirty="0" smtClean="0"/>
                        <a:t> </a:t>
                      </a:r>
                      <a:r>
                        <a:rPr lang="en-US" sz="1000" b="1" dirty="0" smtClean="0"/>
                        <a:t>923</a:t>
                      </a:r>
                      <a:r>
                        <a:rPr lang="ru-RU" sz="1000" b="1" dirty="0" smtClean="0"/>
                        <a:t>,</a:t>
                      </a:r>
                      <a:r>
                        <a:rPr lang="en-US" sz="1000" b="1" dirty="0" smtClean="0"/>
                        <a:t>2</a:t>
                      </a:r>
                      <a:endParaRPr lang="ru-RU" sz="1000" b="1" dirty="0" smtClean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337,0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3</a:t>
                      </a:r>
                      <a:r>
                        <a:rPr lang="ru-RU" sz="1000" b="1" dirty="0" smtClean="0"/>
                        <a:t>5</a:t>
                      </a:r>
                      <a:r>
                        <a:rPr lang="en-US" sz="1000" b="1" dirty="0" smtClean="0"/>
                        <a:t>3</a:t>
                      </a:r>
                      <a:r>
                        <a:rPr lang="ru-RU" sz="1000" b="1" dirty="0" smtClean="0"/>
                        <a:t>,7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52524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740352" y="1336787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100" b="1" dirty="0" smtClean="0">
                <a:solidFill>
                  <a:schemeClr val="tx1"/>
                </a:solidFill>
              </a:rPr>
              <a:t>.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4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85030"/>
            <a:ext cx="6863605" cy="10557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 муниципального образования (городского поселения) «Развитие дорожного хозяйства Усть-Кутского муниципального образования (городского поселения) на 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</a:t>
            </a:r>
            <a:r>
              <a:rPr lang="en-US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22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-2027г.г.»</a:t>
            </a:r>
            <a:endParaRPr lang="ru-RU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978475"/>
              </p:ext>
            </p:extLst>
          </p:nvPr>
        </p:nvGraphicFramePr>
        <p:xfrm>
          <a:off x="395536" y="1580601"/>
          <a:ext cx="8386130" cy="489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1296144"/>
                <a:gridCol w="1080120"/>
                <a:gridCol w="774987"/>
                <a:gridCol w="792088"/>
                <a:gridCol w="770383"/>
              </a:tblGrid>
              <a:tr h="336231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на 01.11.202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Потребность на 202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202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202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202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05633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Ремонт дорог за счет возмещения вреда (ООО «Газпром добыча Ноябрьск»,</a:t>
                      </a:r>
                      <a:r>
                        <a:rPr lang="ru-RU" sz="900" baseline="0" dirty="0" smtClean="0"/>
                        <a:t> ООО «Газпром </a:t>
                      </a:r>
                      <a:r>
                        <a:rPr lang="ru-RU" sz="900" baseline="0" dirty="0" err="1" smtClean="0"/>
                        <a:t>инвест</a:t>
                      </a:r>
                      <a:r>
                        <a:rPr lang="ru-RU" sz="900" baseline="0" dirty="0" smtClean="0"/>
                        <a:t>» Иркутск, ООО «Газпром </a:t>
                      </a:r>
                      <a:r>
                        <a:rPr lang="ru-RU" sz="900" baseline="0" dirty="0" err="1" smtClean="0"/>
                        <a:t>инвест</a:t>
                      </a:r>
                      <a:r>
                        <a:rPr lang="ru-RU" sz="900" baseline="0" dirty="0" smtClean="0"/>
                        <a:t>» Томск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1 867,8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2 401,5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2 401,5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2 668,3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4362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Ремонт автодорог местного значения, в том числе </a:t>
                      </a:r>
                      <a:r>
                        <a:rPr lang="ru-RU" sz="900" b="0" dirty="0" smtClean="0"/>
                        <a:t>второстепенные дороги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423 842,0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226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648,3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86 364,3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138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887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,6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666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9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Восстановление, обустройство и ремонт тротуаров,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лестниц 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878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,5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37 735,1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0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6,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5 217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5 426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4895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Содержание улично-дорожной сети 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</a:t>
                      </a:r>
                      <a:r>
                        <a:rPr lang="en-US" sz="900" dirty="0" smtClean="0"/>
                        <a:t>3</a:t>
                      </a:r>
                      <a:r>
                        <a:rPr lang="ru-RU" sz="900" dirty="0" smtClean="0"/>
                        <a:t> </a:t>
                      </a:r>
                      <a:r>
                        <a:rPr lang="en-US" sz="900" dirty="0" smtClean="0"/>
                        <a:t>0</a:t>
                      </a:r>
                      <a:r>
                        <a:rPr lang="ru-RU" sz="900" dirty="0" smtClean="0"/>
                        <a:t>0</a:t>
                      </a:r>
                      <a:r>
                        <a:rPr lang="en-US" sz="900" dirty="0" smtClean="0"/>
                        <a:t>0</a:t>
                      </a:r>
                      <a:r>
                        <a:rPr lang="ru-RU" sz="900" dirty="0" smtClean="0"/>
                        <a:t>,</a:t>
                      </a:r>
                      <a:r>
                        <a:rPr lang="en-US" sz="900" dirty="0" smtClean="0"/>
                        <a:t>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6,7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6,7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413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269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428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Ледовая дорога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409,7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,7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694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Ямочный ремонт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6 157,6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6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283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6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283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6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53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4,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6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796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960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Обслуживание, установка дорожных знаков, светофорных объектов и т.п.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6 117,5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9 340,7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9 340,7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9 714,3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10 102,9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227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Приобретение и установка ограждений барьерного типа на аварийно-опасных участках автомобильных дорог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2 467,4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36 706,8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13 000,0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3 300,0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17 000,0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4936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Оборудование остановочных пунктов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614,3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4 970,1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913,6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950,2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988,1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194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Ремонт мостового перехода через протоку р. Кута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5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 253,4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4260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Оценка технического состояния автомобильных дорог общего пользования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1 640,9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Работы по обследованию, очистке и содержанию сетей ливневой канализации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5 373,9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233,0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233,0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283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Строительный контроль за качеством выполнения работ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600,0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4936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Видеонаблюдение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182,0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2676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Устройство пешеходного перехода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1 568,9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799,8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6042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740352" y="1329124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100" b="1" dirty="0" smtClean="0">
                <a:solidFill>
                  <a:schemeClr val="tx1"/>
                </a:solidFill>
              </a:rPr>
              <a:t>.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7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6959744" cy="790924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муниципального образования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городского поселения) «Развитие дорожного хозяйства </a:t>
            </a:r>
            <a:r>
              <a:rPr lang="ru-RU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муниципального образования (городского поселения) на 20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22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-2027г.г.»</a:t>
            </a: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1325325"/>
              </p:ext>
            </p:extLst>
          </p:nvPr>
        </p:nvGraphicFramePr>
        <p:xfrm>
          <a:off x="395536" y="1410525"/>
          <a:ext cx="8424935" cy="5114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1080120"/>
                <a:gridCol w="1080120"/>
                <a:gridCol w="864096"/>
                <a:gridCol w="876324"/>
                <a:gridCol w="851867"/>
              </a:tblGrid>
              <a:tr h="49209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на 01.11.202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Потребность 202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202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202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202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57888">
                <a:tc>
                  <a:txBody>
                    <a:bodyPr/>
                    <a:lstStyle/>
                    <a:p>
                      <a:r>
                        <a:rPr lang="ru-RU" sz="900" b="0" dirty="0" smtClean="0"/>
                        <a:t>Устройство водоотводной канавы с укладкой водопропускных труб по ул. Котовского</a:t>
                      </a:r>
                      <a:endParaRPr lang="ru-RU" sz="900" b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510,7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2368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Приобретение спец. техники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59 985,1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18 440,0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92096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Разработка ПСД по ремонту подъездной автодороги по ул. Кирова к</a:t>
                      </a:r>
                      <a:r>
                        <a:rPr lang="ru-RU" sz="900" baseline="0" dirty="0" smtClean="0"/>
                        <a:t> Физкультурно-оздоровительному комплексу открытого типа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1 200,0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92096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Разработка ПСД на капитальный ремонт автомобильной дороги по </a:t>
                      </a:r>
                      <a:r>
                        <a:rPr lang="ru-RU" sz="900" dirty="0" err="1" smtClean="0"/>
                        <a:t>ул.Новая</a:t>
                      </a:r>
                      <a:r>
                        <a:rPr lang="ru-RU" sz="900" dirty="0" smtClean="0"/>
                        <a:t>, </a:t>
                      </a:r>
                      <a:r>
                        <a:rPr lang="ru-RU" sz="900" dirty="0" err="1" smtClean="0"/>
                        <a:t>ул.Кедровая</a:t>
                      </a:r>
                      <a:r>
                        <a:rPr lang="ru-RU" sz="900" dirty="0" smtClean="0"/>
                        <a:t>, </a:t>
                      </a:r>
                      <a:r>
                        <a:rPr lang="ru-RU" sz="900" dirty="0" err="1" smtClean="0"/>
                        <a:t>ул.Ставропольская</a:t>
                      </a:r>
                      <a:r>
                        <a:rPr lang="ru-RU" sz="900" dirty="0" smtClean="0"/>
                        <a:t>, </a:t>
                      </a:r>
                      <a:r>
                        <a:rPr lang="ru-RU" sz="900" dirty="0" err="1" smtClean="0"/>
                        <a:t>ул.Красной</a:t>
                      </a:r>
                      <a:r>
                        <a:rPr lang="ru-RU" sz="900" dirty="0" smtClean="0"/>
                        <a:t> звезды в </a:t>
                      </a:r>
                      <a:r>
                        <a:rPr lang="ru-RU" sz="900" dirty="0" err="1" smtClean="0"/>
                        <a:t>г.Усть</a:t>
                      </a:r>
                      <a:r>
                        <a:rPr lang="ru-RU" sz="900" dirty="0" smtClean="0"/>
                        <a:t>-Куте Иркутской области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767,0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767,0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92096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Разработка ПСД на реконструкцию моста через </a:t>
                      </a:r>
                      <a:r>
                        <a:rPr lang="ru-RU" sz="900" dirty="0" err="1" smtClean="0"/>
                        <a:t>р.Кута</a:t>
                      </a:r>
                      <a:r>
                        <a:rPr lang="ru-RU" sz="900" dirty="0" smtClean="0"/>
                        <a:t> в </a:t>
                      </a:r>
                      <a:r>
                        <a:rPr lang="ru-RU" sz="900" dirty="0" err="1" smtClean="0"/>
                        <a:t>г.Усть</a:t>
                      </a:r>
                      <a:r>
                        <a:rPr lang="ru-RU" sz="900" dirty="0" smtClean="0"/>
                        <a:t>-Кут на автомобильной дороге "Усть-Кут - Омолой" Иркутской области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400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400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92096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Разработка ПСД на капитальный ремонт путепровода в районе "Мельничный ручей" по ул. Чкалова в г. Усть-Кут Иркутской области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367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,1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367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,1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92096">
                <a:tc>
                  <a:txBody>
                    <a:bodyPr/>
                    <a:lstStyle/>
                    <a:p>
                      <a:r>
                        <a:rPr lang="ru-RU" sz="900" b="0" dirty="0" smtClean="0"/>
                        <a:t>Капитальный ремонт автомобильной дороги по </a:t>
                      </a:r>
                      <a:r>
                        <a:rPr lang="ru-RU" sz="900" b="0" dirty="0" err="1" smtClean="0"/>
                        <a:t>ул.Новая</a:t>
                      </a:r>
                      <a:r>
                        <a:rPr lang="ru-RU" sz="900" b="0" dirty="0" smtClean="0"/>
                        <a:t>, </a:t>
                      </a:r>
                      <a:r>
                        <a:rPr lang="ru-RU" sz="900" b="0" dirty="0" err="1" smtClean="0"/>
                        <a:t>ул.Кедровая</a:t>
                      </a:r>
                      <a:r>
                        <a:rPr lang="ru-RU" sz="900" b="0" dirty="0" smtClean="0"/>
                        <a:t>, </a:t>
                      </a:r>
                      <a:r>
                        <a:rPr lang="ru-RU" sz="900" b="0" dirty="0" err="1" smtClean="0"/>
                        <a:t>ул.Ставропольская</a:t>
                      </a:r>
                      <a:r>
                        <a:rPr lang="ru-RU" sz="900" b="0" dirty="0" smtClean="0"/>
                        <a:t>, </a:t>
                      </a:r>
                      <a:r>
                        <a:rPr lang="ru-RU" sz="900" b="0" dirty="0" err="1" smtClean="0"/>
                        <a:t>ул.Красной</a:t>
                      </a:r>
                      <a:r>
                        <a:rPr lang="ru-RU" sz="900" b="0" dirty="0" smtClean="0"/>
                        <a:t> звезды в </a:t>
                      </a:r>
                      <a:r>
                        <a:rPr lang="ru-RU" sz="900" b="0" dirty="0" err="1" smtClean="0"/>
                        <a:t>г.Усть</a:t>
                      </a:r>
                      <a:r>
                        <a:rPr lang="ru-RU" sz="900" b="0" dirty="0" smtClean="0"/>
                        <a:t>-Куте Иркутской области</a:t>
                      </a:r>
                      <a:endParaRPr lang="ru-RU" sz="900" b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100 000,0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92096">
                <a:tc>
                  <a:txBody>
                    <a:bodyPr/>
                    <a:lstStyle/>
                    <a:p>
                      <a:r>
                        <a:rPr lang="ru-RU" sz="900" b="0" dirty="0" smtClean="0"/>
                        <a:t>Реконструкция моста через </a:t>
                      </a:r>
                      <a:r>
                        <a:rPr lang="ru-RU" sz="900" b="0" dirty="0" err="1" smtClean="0"/>
                        <a:t>р.Кута</a:t>
                      </a:r>
                      <a:r>
                        <a:rPr lang="ru-RU" sz="900" b="0" dirty="0" smtClean="0"/>
                        <a:t> в </a:t>
                      </a:r>
                      <a:r>
                        <a:rPr lang="ru-RU" sz="900" b="0" dirty="0" err="1" smtClean="0"/>
                        <a:t>г.Усть</a:t>
                      </a:r>
                      <a:r>
                        <a:rPr lang="ru-RU" sz="900" b="0" dirty="0" smtClean="0"/>
                        <a:t>-Кут на автомобильной дороге "Усть-Кут - Омолой" Иркутской области</a:t>
                      </a:r>
                      <a:endParaRPr lang="ru-RU" sz="900" b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200 000,0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2859">
                <a:tc>
                  <a:txBody>
                    <a:bodyPr/>
                    <a:lstStyle/>
                    <a:p>
                      <a:r>
                        <a:rPr lang="ru-RU" sz="900" b="0" dirty="0" smtClean="0"/>
                        <a:t>Капитальный ремонт путепровода в районе "Мельничный ручей" по ул. Чкалова в г. Усть-Кут Иркутской области</a:t>
                      </a:r>
                      <a:endParaRPr lang="ru-RU" sz="900" b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100 000,0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2859">
                <a:tc>
                  <a:txBody>
                    <a:bodyPr/>
                    <a:lstStyle/>
                    <a:p>
                      <a:r>
                        <a:rPr lang="ru-RU" sz="900" b="0" dirty="0" smtClean="0"/>
                        <a:t>Замена бордюрного камня ул. Кирова</a:t>
                      </a:r>
                      <a:endParaRPr lang="ru-RU" sz="900" b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</a:p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37 456,1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</a:p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</a:p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</a:p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8499"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ИТОГО:</a:t>
                      </a:r>
                      <a:endParaRPr lang="ru-RU" sz="9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547 115,7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522 988,1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242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452,2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239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162,6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608 745,2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14057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795542" y="1186115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100" b="1" dirty="0" smtClean="0">
                <a:solidFill>
                  <a:schemeClr val="tx1"/>
                </a:solidFill>
              </a:rPr>
              <a:t>.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255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48680"/>
            <a:ext cx="7354381" cy="7804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 муниципального образования (городского поселения) «Развитие автомобильного пассажирского транспорта общего пользования на территории Усть-Кутского муниципального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образования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(городского поселения) 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22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-2027 годы»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818164"/>
              </p:ext>
            </p:extLst>
          </p:nvPr>
        </p:nvGraphicFramePr>
        <p:xfrm>
          <a:off x="367680" y="1578184"/>
          <a:ext cx="8332737" cy="1557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6208"/>
                <a:gridCol w="1296144"/>
                <a:gridCol w="1130464"/>
                <a:gridCol w="895034"/>
                <a:gridCol w="926830"/>
                <a:gridCol w="888057"/>
              </a:tblGrid>
              <a:tr h="43485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на 01.11.2024 г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Потребность на 2025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  <a:endParaRPr lang="en-US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  <a:endParaRPr lang="en-US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Проведение аукциона на право заключения муниципального контракта на выполнение работ, связанных с осуществлением регулярных перевозок пассажиров и багажа автобусом по регулируемым тарифам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30 382,5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71 223,9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71 223,9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74 600,0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74 600,0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9326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ИТОГО: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30 382,5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71 223,9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71 223,9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74 600,0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74 600,0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064" y="415567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786017" y="1329124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3076218"/>
            <a:ext cx="75703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Муниципальная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программа "Развитие и поддержка физических лиц, не являющихся индивидуальными предпринимателями и применяющих специальный налоговый режим "Налог на профессиональный доход", а также субъектов малого и среднего предпринимательства на территории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Усть-Кутского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муниципального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образования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(городского поселения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)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на 2022-2026 годы"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615688"/>
              </p:ext>
            </p:extLst>
          </p:nvPr>
        </p:nvGraphicFramePr>
        <p:xfrm>
          <a:off x="382527" y="4581129"/>
          <a:ext cx="8317889" cy="1718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5337"/>
                <a:gridCol w="1512168"/>
                <a:gridCol w="1224136"/>
                <a:gridCol w="1296144"/>
                <a:gridCol w="1320104"/>
              </a:tblGrid>
              <a:tr h="35643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на 01.11.2024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Потребность на 2025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2025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2026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6771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Субсидии на возмещение недополученных доходов и (или) возмещение фактически понесенных затрат в связи с производством (реализацией) товаров, выполнением работ, оказанием услуг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 smtClean="0"/>
                    </a:p>
                    <a:p>
                      <a:pPr algn="ctr"/>
                      <a:r>
                        <a:rPr lang="ru-RU" sz="1000" dirty="0" smtClean="0"/>
                        <a:t>7</a:t>
                      </a:r>
                      <a:r>
                        <a:rPr lang="en-US" sz="1000" dirty="0" smtClean="0"/>
                        <a:t>50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 smtClean="0"/>
                    </a:p>
                    <a:p>
                      <a:pPr algn="ctr"/>
                      <a:r>
                        <a:rPr lang="ru-RU" sz="1000" dirty="0" smtClean="0"/>
                        <a:t>2 000,0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 smtClean="0"/>
                    </a:p>
                    <a:p>
                      <a:pPr algn="ctr"/>
                      <a:r>
                        <a:rPr lang="ru-RU" sz="1000" dirty="0" smtClean="0"/>
                        <a:t>2 000,0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 smtClean="0"/>
                    </a:p>
                    <a:p>
                      <a:pPr algn="ctr"/>
                      <a:r>
                        <a:rPr lang="ru-RU" sz="1000" dirty="0" smtClean="0"/>
                        <a:t>2 000,0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6008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ИТОГО: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7</a:t>
                      </a:r>
                      <a:r>
                        <a:rPr lang="en-US" sz="1000" b="1" dirty="0" smtClean="0"/>
                        <a:t>50</a:t>
                      </a:r>
                      <a:r>
                        <a:rPr lang="ru-RU" sz="1000" b="1" dirty="0" smtClean="0"/>
                        <a:t>,</a:t>
                      </a:r>
                      <a:r>
                        <a:rPr lang="en-US" sz="1000" b="1" dirty="0" smtClean="0"/>
                        <a:t>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2 000,0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2 000,0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2 000,0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725599" y="4330408"/>
            <a:ext cx="8883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 err="1"/>
              <a:t>Тыс.руб</a:t>
            </a:r>
            <a:r>
              <a:rPr lang="ru-RU" sz="11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758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48680"/>
            <a:ext cx="7354381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«Профилактика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экстремизма и терроризма на территории муниципального образования «город Усть-Кут» 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2020-2027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годы»</a:t>
            </a:r>
            <a:b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265115"/>
              </p:ext>
            </p:extLst>
          </p:nvPr>
        </p:nvGraphicFramePr>
        <p:xfrm>
          <a:off x="395537" y="1252525"/>
          <a:ext cx="8352928" cy="2304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0615"/>
                <a:gridCol w="1307414"/>
                <a:gridCol w="1206583"/>
                <a:gridCol w="989911"/>
                <a:gridCol w="919203"/>
                <a:gridCol w="919202"/>
              </a:tblGrid>
              <a:tr h="40349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на 01.11.2024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Потребность на 2025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7980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Изготовление и распространение информационных материалов по профилактике экстремизма и терроризма для населения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35,7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75,7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75,7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0,0</a:t>
                      </a:r>
                    </a:p>
                    <a:p>
                      <a:pPr algn="ctr"/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484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Проведение проверки в целях аттестации работников, назначенных в качестве лиц, ответственных за обеспечение транспортной безопасности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484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Повышение квалификации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18,0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18,0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3360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Итого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35,7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103,7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103,7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0,0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0,0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765726" y="985480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100" b="1" dirty="0" smtClean="0">
                <a:solidFill>
                  <a:schemeClr val="tx1"/>
                </a:solidFill>
              </a:rPr>
              <a:t>.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344" y="3585146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Муниципальная программа «Обеспечение первичных мер пожарной безопасности на территории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Усть-Кутского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муниципального образования (городского поселения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) на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22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-2026 годы»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61856" y="3996161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100" b="1" dirty="0" smtClean="0">
                <a:solidFill>
                  <a:schemeClr val="tx1"/>
                </a:solidFill>
              </a:rPr>
              <a:t>.</a:t>
            </a:r>
            <a:endParaRPr lang="ru-RU" sz="11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678754"/>
              </p:ext>
            </p:extLst>
          </p:nvPr>
        </p:nvGraphicFramePr>
        <p:xfrm>
          <a:off x="395537" y="4220571"/>
          <a:ext cx="8352927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8449"/>
                <a:gridCol w="1302460"/>
                <a:gridCol w="1163073"/>
                <a:gridCol w="1043504"/>
                <a:gridCol w="1025441"/>
              </a:tblGrid>
              <a:tr h="39164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на 01.11.2024 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Потребность на 2025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6895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Опашка населенных пунктов, создание противопожарных минерализованных полос в границах лесных участков с населенными пунктами (пос. </a:t>
                      </a:r>
                      <a:r>
                        <a:rPr lang="ru-RU" sz="1000" dirty="0" err="1" smtClean="0">
                          <a:latin typeface="+mn-lt"/>
                        </a:rPr>
                        <a:t>Зыряновка</a:t>
                      </a:r>
                      <a:r>
                        <a:rPr lang="ru-RU" sz="1000" dirty="0" smtClean="0">
                          <a:latin typeface="+mn-lt"/>
                        </a:rPr>
                        <a:t> , </a:t>
                      </a:r>
                      <a:r>
                        <a:rPr lang="ru-RU" sz="1000" dirty="0" err="1" smtClean="0">
                          <a:latin typeface="+mn-lt"/>
                        </a:rPr>
                        <a:t>Севергео</a:t>
                      </a:r>
                      <a:r>
                        <a:rPr lang="ru-RU" sz="1000" dirty="0" smtClean="0">
                          <a:latin typeface="+mn-lt"/>
                        </a:rPr>
                        <a:t> , пос. старый РЭБ, пос. Светлый на </a:t>
                      </a:r>
                      <a:r>
                        <a:rPr lang="ru-RU" sz="1000" dirty="0" err="1" smtClean="0">
                          <a:latin typeface="+mn-lt"/>
                        </a:rPr>
                        <a:t>Бирюсинке</a:t>
                      </a:r>
                      <a:r>
                        <a:rPr lang="ru-RU" sz="1000" dirty="0" smtClean="0">
                          <a:latin typeface="+mn-lt"/>
                        </a:rPr>
                        <a:t>, </a:t>
                      </a:r>
                      <a:r>
                        <a:rPr lang="ru-RU" sz="1000" dirty="0" err="1" smtClean="0">
                          <a:latin typeface="+mn-lt"/>
                        </a:rPr>
                        <a:t>Кирзавод</a:t>
                      </a:r>
                      <a:r>
                        <a:rPr lang="ru-RU" sz="1000" dirty="0" smtClean="0">
                          <a:latin typeface="+mn-lt"/>
                        </a:rPr>
                        <a:t>, </a:t>
                      </a:r>
                      <a:r>
                        <a:rPr lang="ru-RU" sz="1000" dirty="0" err="1" smtClean="0">
                          <a:latin typeface="+mn-lt"/>
                        </a:rPr>
                        <a:t>Мостоотряд</a:t>
                      </a:r>
                      <a:r>
                        <a:rPr lang="ru-RU" sz="1000" dirty="0" smtClean="0">
                          <a:latin typeface="+mn-lt"/>
                        </a:rPr>
                        <a:t>).</a:t>
                      </a:r>
                      <a:endParaRPr lang="ru-RU" sz="10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480,3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485,8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485,8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+mn-lt"/>
                        <a:cs typeface="Arial Cyr" pitchFamily="34" charset="0"/>
                      </a:endParaRPr>
                    </a:p>
                    <a:p>
                      <a:pPr algn="ctr"/>
                      <a:endParaRPr lang="ru-RU" sz="1000" dirty="0" smtClean="0">
                        <a:latin typeface="+mn-lt"/>
                        <a:cs typeface="Arial Cyr" pitchFamily="34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+mn-lt"/>
                          <a:cs typeface="Arial Cyr" pitchFamily="34" charset="0"/>
                        </a:rPr>
                        <a:t>505,2</a:t>
                      </a:r>
                      <a:endParaRPr lang="ru-RU" sz="1000" dirty="0">
                        <a:latin typeface="+mn-lt"/>
                        <a:cs typeface="Arial Cyr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24598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+mn-lt"/>
                        </a:rPr>
                        <a:t>Выкос сухой травы на пустырях и заброшенных участках</a:t>
                      </a:r>
                      <a:endParaRPr lang="ru-RU" sz="10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50,0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553,9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553,9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576,1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8694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+mn-lt"/>
                        </a:rPr>
                        <a:t>Устройство и обновление информационных стендов, изготовление листовок, памяток</a:t>
                      </a:r>
                      <a:endParaRPr lang="ru-RU" sz="10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37,2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81,7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81,7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84,7</a:t>
                      </a:r>
                      <a:endParaRPr lang="ru-RU" sz="1000" dirty="0"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7784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+mn-lt"/>
                        </a:rPr>
                        <a:t>ИТОГО: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567,5</a:t>
                      </a:r>
                      <a:endParaRPr lang="ru-RU" sz="1000" b="1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+mn-lt"/>
                          <a:cs typeface="Arial Cyr" pitchFamily="34" charset="0"/>
                        </a:rPr>
                        <a:t>1 121,4</a:t>
                      </a:r>
                      <a:endParaRPr lang="ru-RU" sz="1000" b="1" dirty="0"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+mn-lt"/>
                          <a:cs typeface="Arial Cyr" pitchFamily="34" charset="0"/>
                        </a:rPr>
                        <a:t>1 121,4</a:t>
                      </a:r>
                      <a:endParaRPr lang="ru-RU" sz="1000" b="1" dirty="0"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+mn-lt"/>
                          <a:cs typeface="Arial Cyr" pitchFamily="34" charset="0"/>
                        </a:rPr>
                        <a:t>1 166,0</a:t>
                      </a:r>
                      <a:endParaRPr lang="ru-RU" sz="1000" b="1" dirty="0">
                        <a:latin typeface="+mn-lt"/>
                        <a:cs typeface="Arial Cyr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75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405795"/>
            <a:ext cx="7354381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«Модернизация объектов коммунальной инфраструктуры 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муниципального образования (городского поселения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на 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2017-2027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годы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»</a:t>
            </a:r>
            <a:endParaRPr lang="ru-RU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036470"/>
              </p:ext>
            </p:extLst>
          </p:nvPr>
        </p:nvGraphicFramePr>
        <p:xfrm>
          <a:off x="393054" y="1441327"/>
          <a:ext cx="8352926" cy="4876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0834"/>
                <a:gridCol w="1368152"/>
                <a:gridCol w="1181771"/>
                <a:gridCol w="899546"/>
                <a:gridCol w="899546"/>
                <a:gridCol w="833077"/>
              </a:tblGrid>
              <a:tr h="44284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на 01.11.2024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Потребность на 2025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94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+mn-lt"/>
                        </a:rPr>
                        <a:t>Субсидия на финансовое обеспечение затрат, связанных с переводом на индивидуальное (поквартирное) теплоснабжение индивидуальных жилых домов, квартир в многоквартирных домах жилого фонда</a:t>
                      </a:r>
                      <a:endParaRPr lang="ru-RU" sz="10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  <a:cs typeface="Arial Cyr" pitchFamily="34" charset="0"/>
                        </a:rPr>
                        <a:t>5 683,8</a:t>
                      </a:r>
                      <a:endParaRPr lang="ru-RU" sz="1000" dirty="0">
                        <a:latin typeface="+mn-lt"/>
                        <a:cs typeface="Arial Cyr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1000" dirty="0">
                        <a:latin typeface="+mn-lt"/>
                        <a:cs typeface="Arial Cyr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1000" dirty="0">
                        <a:latin typeface="+mn-lt"/>
                        <a:cs typeface="Arial Cyr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1000" dirty="0">
                        <a:latin typeface="+mn-lt"/>
                        <a:cs typeface="Arial Cyr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1000" dirty="0">
                        <a:latin typeface="+mn-lt"/>
                        <a:cs typeface="Arial Cyr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284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Подготовка коммунальных объектов к отопительному сезону</a:t>
                      </a:r>
                      <a:endParaRPr lang="ru-RU" sz="10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+mn-lt"/>
                          <a:cs typeface="Arial Cyr" pitchFamily="34" charset="0"/>
                        </a:rPr>
                        <a:t>56 536,8</a:t>
                      </a:r>
                      <a:endParaRPr lang="ru-RU" sz="1000" dirty="0">
                        <a:latin typeface="+mn-lt"/>
                        <a:cs typeface="Arial Cyr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+mn-lt"/>
                          <a:cs typeface="Arial Cyr" pitchFamily="34" charset="0"/>
                        </a:rPr>
                        <a:t>10</a:t>
                      </a:r>
                      <a:r>
                        <a:rPr lang="ru-RU" sz="1000" dirty="0" smtClean="0">
                          <a:latin typeface="+mn-lt"/>
                          <a:cs typeface="Arial Cyr" pitchFamily="34" charset="0"/>
                        </a:rPr>
                        <a:t> 0</a:t>
                      </a:r>
                      <a:r>
                        <a:rPr lang="en-US" sz="1000" dirty="0" smtClean="0">
                          <a:latin typeface="+mn-lt"/>
                          <a:cs typeface="Arial Cyr" pitchFamily="34" charset="0"/>
                        </a:rPr>
                        <a:t>17</a:t>
                      </a:r>
                      <a:r>
                        <a:rPr lang="ru-RU" sz="1000" dirty="0" smtClean="0">
                          <a:latin typeface="+mn-lt"/>
                          <a:cs typeface="Arial Cyr" pitchFamily="34" charset="0"/>
                        </a:rPr>
                        <a:t>,0</a:t>
                      </a:r>
                      <a:endParaRPr lang="ru-RU" sz="1000" dirty="0">
                        <a:latin typeface="+mn-lt"/>
                        <a:cs typeface="Arial Cyr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+mn-lt"/>
                          <a:cs typeface="Arial Cyr" pitchFamily="34" charset="0"/>
                        </a:rPr>
                        <a:t>10</a:t>
                      </a:r>
                      <a:r>
                        <a:rPr lang="ru-RU" sz="1000" dirty="0" smtClean="0">
                          <a:latin typeface="+mn-lt"/>
                          <a:cs typeface="Arial Cyr" pitchFamily="34" charset="0"/>
                        </a:rPr>
                        <a:t> 0</a:t>
                      </a:r>
                      <a:r>
                        <a:rPr lang="en-US" sz="1000" dirty="0" smtClean="0">
                          <a:latin typeface="+mn-lt"/>
                          <a:cs typeface="Arial Cyr" pitchFamily="34" charset="0"/>
                        </a:rPr>
                        <a:t>17</a:t>
                      </a:r>
                      <a:r>
                        <a:rPr lang="ru-RU" sz="1000" dirty="0" smtClean="0">
                          <a:latin typeface="+mn-lt"/>
                          <a:cs typeface="Arial Cyr" pitchFamily="34" charset="0"/>
                        </a:rPr>
                        <a:t>,0</a:t>
                      </a:r>
                      <a:endParaRPr lang="ru-RU" sz="1000" dirty="0">
                        <a:latin typeface="+mn-lt"/>
                        <a:cs typeface="Arial Cyr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1000" dirty="0">
                        <a:latin typeface="+mn-lt"/>
                        <a:cs typeface="Arial Cyr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1000" dirty="0">
                        <a:latin typeface="+mn-lt"/>
                        <a:cs typeface="Arial Cyr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284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Строительство котельной на биотопливе в районе п. РЭБ </a:t>
                      </a:r>
                      <a:r>
                        <a:rPr lang="ru-RU" sz="1000" dirty="0" err="1" smtClean="0">
                          <a:latin typeface="+mn-lt"/>
                        </a:rPr>
                        <a:t>г.Усть</a:t>
                      </a:r>
                      <a:r>
                        <a:rPr lang="ru-RU" sz="1000" dirty="0" smtClean="0">
                          <a:latin typeface="+mn-lt"/>
                        </a:rPr>
                        <a:t>-Кут </a:t>
                      </a:r>
                      <a:endParaRPr lang="ru-RU" sz="10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772 607,4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173 321,4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173 321,4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28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+mn-lt"/>
                        </a:rPr>
                        <a:t>Строительство комплексных очистных сооружений в районе п. РЭБ  </a:t>
                      </a:r>
                      <a:r>
                        <a:rPr lang="ru-RU" sz="1000" dirty="0" err="1" smtClean="0">
                          <a:latin typeface="+mn-lt"/>
                        </a:rPr>
                        <a:t>г.Усть</a:t>
                      </a:r>
                      <a:r>
                        <a:rPr lang="ru-RU" sz="1000" dirty="0" smtClean="0">
                          <a:latin typeface="+mn-lt"/>
                        </a:rPr>
                        <a:t>-Кут</a:t>
                      </a:r>
                      <a:endParaRPr lang="ru-RU" sz="10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757 770,5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 dirty="0" smtClean="0">
                          <a:effectLst/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 dirty="0" smtClean="0">
                          <a:effectLst/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386 719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,</a:t>
                      </a:r>
                      <a:r>
                        <a:rPr lang="en-US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6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28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+mn-lt"/>
                        </a:rPr>
                        <a:t>Проектирование по переводу жилых помещений на индивидуальное </a:t>
                      </a:r>
                      <a:r>
                        <a:rPr lang="ru-RU" sz="1000" dirty="0" err="1" smtClean="0">
                          <a:latin typeface="+mn-lt"/>
                        </a:rPr>
                        <a:t>электроотопление</a:t>
                      </a:r>
                      <a:endParaRPr lang="ru-RU" sz="10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 dirty="0" smtClean="0">
                          <a:effectLst/>
                          <a:latin typeface="+mn-lt"/>
                          <a:cs typeface="Arial Cyr" pitchFamily="34" charset="0"/>
                        </a:rPr>
                        <a:t>80,0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 dirty="0" smtClean="0">
                          <a:effectLst/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 dirty="0" smtClean="0">
                          <a:effectLst/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  <a:cs typeface="Arial Cyr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  <a:cs typeface="Arial Cyr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538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+mn-lt"/>
                        </a:rPr>
                        <a:t>Разработка проектно-сметной документации на перевод котельной «Лена» ул. Кирова, строение 105 </a:t>
                      </a:r>
                      <a:r>
                        <a:rPr lang="ru-RU" sz="1000" dirty="0" err="1" smtClean="0">
                          <a:latin typeface="+mn-lt"/>
                        </a:rPr>
                        <a:t>г.Усть</a:t>
                      </a:r>
                      <a:r>
                        <a:rPr lang="ru-RU" sz="1000" dirty="0" smtClean="0">
                          <a:latin typeface="+mn-lt"/>
                        </a:rPr>
                        <a:t>-Кута на газ, как основное топливо и котельной «Центральная» ул. </a:t>
                      </a:r>
                      <a:r>
                        <a:rPr lang="ru-RU" sz="1000" dirty="0" err="1" smtClean="0">
                          <a:latin typeface="+mn-lt"/>
                        </a:rPr>
                        <a:t>Хорошилова</a:t>
                      </a:r>
                      <a:r>
                        <a:rPr lang="ru-RU" sz="1000" dirty="0" smtClean="0">
                          <a:latin typeface="+mn-lt"/>
                        </a:rPr>
                        <a:t>, строение 1 г. Усть-Кута на газ, как основное топливо</a:t>
                      </a:r>
                      <a:endParaRPr lang="ru-RU" sz="10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 dirty="0" smtClean="0">
                          <a:effectLst/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 dirty="0" smtClean="0">
                          <a:effectLst/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 dirty="0" smtClean="0">
                          <a:effectLst/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 dirty="0" smtClean="0">
                          <a:effectLst/>
                          <a:latin typeface="+mn-lt"/>
                          <a:cs typeface="Arial Cyr" pitchFamily="34" charset="0"/>
                        </a:rPr>
                        <a:t>97 262,5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  <a:cs typeface="Arial Cyr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25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err="1" smtClean="0">
                          <a:latin typeface="+mn-lt"/>
                        </a:rPr>
                        <a:t>Кап.ремонт</a:t>
                      </a:r>
                      <a:r>
                        <a:rPr lang="ru-RU" sz="1000" dirty="0" smtClean="0">
                          <a:latin typeface="+mn-lt"/>
                        </a:rPr>
                        <a:t> инженерных сетей </a:t>
                      </a:r>
                      <a:r>
                        <a:rPr lang="ru-RU" sz="1000" dirty="0" err="1" smtClean="0">
                          <a:latin typeface="+mn-lt"/>
                        </a:rPr>
                        <a:t>пос.Курорт</a:t>
                      </a:r>
                      <a:r>
                        <a:rPr lang="ru-RU" sz="1000" dirty="0" smtClean="0">
                          <a:latin typeface="+mn-lt"/>
                        </a:rPr>
                        <a:t> </a:t>
                      </a:r>
                      <a:endParaRPr lang="ru-RU" sz="10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1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0</a:t>
                      </a:r>
                      <a:r>
                        <a:rPr lang="en-US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2 184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,</a:t>
                      </a:r>
                      <a:r>
                        <a:rPr lang="en-US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  <a:cs typeface="Arial Cyr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  <a:cs typeface="Arial Cyr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25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+mn-lt"/>
                        </a:rPr>
                        <a:t>ИТОГО: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1 694 862,7</a:t>
                      </a:r>
                      <a:endParaRPr lang="ru-RU" sz="1000" b="1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183 338,4</a:t>
                      </a:r>
                      <a:endParaRPr lang="ru-RU" sz="1000" b="1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183 338,4</a:t>
                      </a:r>
                      <a:endParaRPr lang="ru-RU" sz="1000" b="1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+mn-lt"/>
                          <a:cs typeface="Arial Cyr" pitchFamily="34" charset="0"/>
                        </a:rPr>
                        <a:t>48</a:t>
                      </a:r>
                      <a:r>
                        <a:rPr lang="ru-RU" sz="1000" b="1" dirty="0" smtClean="0">
                          <a:latin typeface="+mn-lt"/>
                          <a:cs typeface="Arial Cyr" pitchFamily="34" charset="0"/>
                        </a:rPr>
                        <a:t>3</a:t>
                      </a:r>
                      <a:r>
                        <a:rPr lang="ru-RU" sz="1000" b="1" baseline="0" dirty="0" smtClean="0">
                          <a:latin typeface="+mn-lt"/>
                          <a:cs typeface="Arial Cyr" pitchFamily="34" charset="0"/>
                        </a:rPr>
                        <a:t> </a:t>
                      </a:r>
                      <a:r>
                        <a:rPr lang="en-US" sz="1000" b="1" baseline="0" dirty="0" smtClean="0">
                          <a:latin typeface="+mn-lt"/>
                          <a:cs typeface="Arial Cyr" pitchFamily="34" charset="0"/>
                        </a:rPr>
                        <a:t>982</a:t>
                      </a:r>
                      <a:r>
                        <a:rPr lang="ru-RU" sz="1000" b="1" baseline="0" dirty="0" smtClean="0">
                          <a:latin typeface="+mn-lt"/>
                          <a:cs typeface="Arial Cyr" pitchFamily="34" charset="0"/>
                        </a:rPr>
                        <a:t>,</a:t>
                      </a:r>
                      <a:r>
                        <a:rPr lang="en-US" sz="1000" b="1" baseline="0" dirty="0" smtClean="0">
                          <a:latin typeface="+mn-lt"/>
                          <a:cs typeface="Arial Cyr" pitchFamily="34" charset="0"/>
                        </a:rPr>
                        <a:t>1</a:t>
                      </a:r>
                      <a:endParaRPr lang="ru-RU" sz="1000" b="1" dirty="0" smtClean="0"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1000" b="1" dirty="0" smtClean="0"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31582" y="1085678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100" b="1" dirty="0" smtClean="0">
                <a:solidFill>
                  <a:schemeClr val="tx1"/>
                </a:solidFill>
              </a:rPr>
              <a:t>.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7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2483" y="449548"/>
            <a:ext cx="7138357" cy="4853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программа «Благоустройство и обеспечение экологической безопасности на территории муниципального образования «город Усть-Кут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»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22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-202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6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годы»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575639"/>
              </p:ext>
            </p:extLst>
          </p:nvPr>
        </p:nvGraphicFramePr>
        <p:xfrm>
          <a:off x="323528" y="1058044"/>
          <a:ext cx="8438282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4855"/>
                <a:gridCol w="875325"/>
                <a:gridCol w="948269"/>
                <a:gridCol w="729437"/>
                <a:gridCol w="780396"/>
              </a:tblGrid>
              <a:tr h="32939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01.11.202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Потребность 202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29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</a:rPr>
                        <a:t>Благоустройство общественных территорий,</a:t>
                      </a:r>
                      <a:r>
                        <a:rPr lang="ru-RU" sz="800" baseline="0" dirty="0" smtClean="0">
                          <a:latin typeface="+mn-lt"/>
                        </a:rPr>
                        <a:t> о</a:t>
                      </a:r>
                      <a:r>
                        <a:rPr lang="ru-RU" sz="800" dirty="0" smtClean="0">
                          <a:latin typeface="+mn-lt"/>
                        </a:rPr>
                        <a:t>зеленение и содержание зеленых насаждений, обрезка деревьев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255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lang="ru-RU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47 766,1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32 268,7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9 217,5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9390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+mn-lt"/>
                        </a:rPr>
                        <a:t>Устройство, содержание и ремонт малых архитектурных форм (детского игрового и спортивного оборудования)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692</a:t>
                      </a:r>
                      <a:r>
                        <a:rPr lang="ru-RU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11 6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5,5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11 165,5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3 288,6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9390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+mn-lt"/>
                        </a:rPr>
                        <a:t>Содержание</a:t>
                      </a:r>
                      <a:r>
                        <a:rPr lang="ru-RU" sz="800" baseline="0" dirty="0" smtClean="0">
                          <a:latin typeface="+mn-lt"/>
                        </a:rPr>
                        <a:t> </a:t>
                      </a:r>
                      <a:r>
                        <a:rPr lang="ru-RU" sz="800" dirty="0" smtClean="0">
                          <a:latin typeface="+mn-lt"/>
                        </a:rPr>
                        <a:t>мест общего пользования, уборка несанкционированных свалок, утилизация (захоронение) ТКО на полигоне в период проведения санитарного месячника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15 532,4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308,5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32 482,5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33 781,8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9168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+mn-lt"/>
                        </a:rPr>
                        <a:t>Обустройство, ремонт, демонтаж площадок (мест) накопления твердых коммунальных отходов, содержание и ремонт площадок (мест) накопления ТКО, приобретение, ремонт металлических контейнеров для накопления ТКО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7 829,8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19 490,7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19 490,7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2 463,4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612">
                <a:tc>
                  <a:txBody>
                    <a:bodyPr/>
                    <a:lstStyle/>
                    <a:p>
                      <a:pPr algn="l"/>
                      <a:r>
                        <a:rPr lang="ru-RU" sz="800" baseline="0" dirty="0" smtClean="0">
                          <a:latin typeface="+mn-lt"/>
                        </a:rPr>
                        <a:t>Содержание лестниц, обустройство, ремонт лестниц и тротуаров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8 764,1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25 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47,8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25 547,8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22 861,3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9390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+mn-lt"/>
                        </a:rPr>
                        <a:t>Содержание и ремонт памятников на территории муниципального образования "город Усть-Кут"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3 814,0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939,3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939,3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228,6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9168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+mn-lt"/>
                        </a:rPr>
                        <a:t>Приобретение новогодней ели, монтаж и украшение новогодних елок, горок , приобретение игрушек на новогоднюю ель, песка для песочниц, уличной парковой мебели, арт-объектов, оформление мест общего пользования к городским мероприятиям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13 627,1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23 477,5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23 477,5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5 885,2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9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</a:rPr>
                        <a:t>Ремонт канализационных сетей (септиков), устройство, ремонт общественных туалетов, выгребных ям, очистка русла ручья от бытовых и коммунальных отходов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1 726,7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1 043,3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1 043,3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789,2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9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</a:rPr>
                        <a:t>Содержание кладбищ, устройство и содержание дорог на городских кладбищах, обустройство, ремонт площадок накопления ТКО, приобретение металлических бункеров для установки на кладбище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25 278,3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7 642,8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7 642,8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7 948,5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612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+mn-lt"/>
                        </a:rPr>
                        <a:t>Ремонт сквера у стадиона "Водник"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472,7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9390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+mn-lt"/>
                        </a:rPr>
                        <a:t>Разработка проектной документации по изменению и установлению границ земель, перевод земель лесного фонда в иные категории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1 300,0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9390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+mn-lt"/>
                        </a:rPr>
                        <a:t>Разработка проектно-сметной документации на установку мемориала памяти погибшим на СВО и благоустройство территории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632,50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612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+mn-lt"/>
                        </a:rPr>
                        <a:t>Устройство ограждений площадей, парков, детских площадок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2 179,8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569,8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569,8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612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+mn-lt"/>
                        </a:rPr>
                        <a:t>Финансовая поддержка реализации инициативных проектов 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15 973,8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5 366,2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5 366,2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9390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+mn-lt"/>
                        </a:rPr>
                        <a:t>Обеспечение санитарно-эпидемиологического благополучия населения (уничтожение </a:t>
                      </a:r>
                      <a:r>
                        <a:rPr lang="ru-RU" sz="800" dirty="0" err="1" smtClean="0">
                          <a:latin typeface="+mn-lt"/>
                        </a:rPr>
                        <a:t>наркосодержащих</a:t>
                      </a:r>
                      <a:r>
                        <a:rPr lang="ru-RU" sz="800" dirty="0" smtClean="0">
                          <a:latin typeface="+mn-lt"/>
                        </a:rPr>
                        <a:t> растений и т.п.), видеонаблюдение, прочее благоустройство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1 050,7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612">
                <a:tc>
                  <a:txBody>
                    <a:bodyPr/>
                    <a:lstStyle/>
                    <a:p>
                      <a:pPr algn="l"/>
                      <a:r>
                        <a:rPr lang="ru-RU" sz="800" b="1" dirty="0" smtClean="0">
                          <a:latin typeface="+mn-lt"/>
                        </a:rPr>
                        <a:t>ИТОГО:</a:t>
                      </a:r>
                      <a:endParaRPr lang="ru-RU" sz="8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110 130,2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182 247,5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159 994,1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86 464,1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49548"/>
            <a:ext cx="945668" cy="9706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49591" y="833634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33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6624736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«Энергосбережение и повышение энергетической эффективности в муниципальном образовании «город Усть-Кут» 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2021-2027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годы»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749867"/>
              </p:ext>
            </p:extLst>
          </p:nvPr>
        </p:nvGraphicFramePr>
        <p:xfrm>
          <a:off x="411098" y="1244244"/>
          <a:ext cx="8280920" cy="252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296144"/>
                <a:gridCol w="1152128"/>
                <a:gridCol w="792088"/>
                <a:gridCol w="792088"/>
                <a:gridCol w="792088"/>
              </a:tblGrid>
              <a:tr h="31254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на 01.11.2024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Потребность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 2025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                2027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30851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Строительство </a:t>
                      </a:r>
                      <a:r>
                        <a:rPr lang="ru-RU" sz="900" dirty="0" err="1" smtClean="0">
                          <a:latin typeface="+mn-lt"/>
                        </a:rPr>
                        <a:t>ПС</a:t>
                      </a:r>
                      <a:r>
                        <a:rPr lang="ru-RU" sz="900" dirty="0" smtClean="0">
                          <a:latin typeface="+mn-lt"/>
                        </a:rPr>
                        <a:t> 35/6 </a:t>
                      </a:r>
                      <a:r>
                        <a:rPr lang="ru-RU" sz="900" dirty="0" err="1" smtClean="0">
                          <a:latin typeface="+mn-lt"/>
                        </a:rPr>
                        <a:t>кВ</a:t>
                      </a:r>
                      <a:r>
                        <a:rPr lang="ru-RU" sz="900" dirty="0" smtClean="0">
                          <a:latin typeface="+mn-lt"/>
                        </a:rPr>
                        <a:t>, ЛЭП 35 </a:t>
                      </a:r>
                      <a:r>
                        <a:rPr lang="ru-RU" sz="900" dirty="0" err="1" smtClean="0">
                          <a:latin typeface="+mn-lt"/>
                        </a:rPr>
                        <a:t>кВ</a:t>
                      </a:r>
                      <a:r>
                        <a:rPr lang="ru-RU" sz="900" dirty="0" smtClean="0">
                          <a:latin typeface="+mn-lt"/>
                        </a:rPr>
                        <a:t> в районе п. </a:t>
                      </a:r>
                      <a:r>
                        <a:rPr lang="ru-RU" sz="900" dirty="0" err="1" smtClean="0">
                          <a:latin typeface="+mn-lt"/>
                        </a:rPr>
                        <a:t>РЭБ</a:t>
                      </a:r>
                      <a:r>
                        <a:rPr lang="ru-RU" sz="900" dirty="0" smtClean="0">
                          <a:latin typeface="+mn-lt"/>
                        </a:rPr>
                        <a:t> г. Усть-Кут 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95 984,4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0,0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0,0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0,0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0,0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0851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Ремонтно-восстановительные работы уличного и дворового освещения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11 232,0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5 793,3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5 793,3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6 025,1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6 266,1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492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Техническое обслуживание распределителей электрических сетей улиц Щусева, Грибоедова, </a:t>
                      </a:r>
                      <a:r>
                        <a:rPr lang="ru-RU" sz="900" dirty="0" err="1" smtClean="0">
                          <a:latin typeface="+mn-lt"/>
                        </a:rPr>
                        <a:t>пос.Бирюсинка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3 762,5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4 086,8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4 086,8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4 250,2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4 420,2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218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Сервисное обслуживание уличного освещения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11 823,2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effectLst/>
                          <a:latin typeface="+mn-lt"/>
                        </a:rPr>
                        <a:t>2</a:t>
                      </a:r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4 </a:t>
                      </a:r>
                      <a:r>
                        <a:rPr lang="en-US" sz="900" b="0" i="0" u="none" strike="noStrike" dirty="0" smtClean="0">
                          <a:effectLst/>
                          <a:latin typeface="+mn-lt"/>
                        </a:rPr>
                        <a:t>8</a:t>
                      </a:r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76,1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18 000,0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18 720,0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19 500,0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218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Потребление электроэнергии уличным освещением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5 614,8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5 592,7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5 592,7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5 816,4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6 049,0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6782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Техническое обслуживание электроустановок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528,4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6782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+mn-lt"/>
                        </a:rPr>
                        <a:t>ИТОГО: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128 945,3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effectLst/>
                          <a:latin typeface="+mn-lt"/>
                        </a:rPr>
                        <a:t>4</a:t>
                      </a:r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0 </a:t>
                      </a:r>
                      <a:r>
                        <a:rPr lang="en-US" sz="900" b="1" i="0" u="none" strike="noStrike" dirty="0" smtClean="0">
                          <a:effectLst/>
                          <a:latin typeface="+mn-lt"/>
                        </a:rPr>
                        <a:t>348</a:t>
                      </a:r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,</a:t>
                      </a:r>
                      <a:r>
                        <a:rPr lang="en-US" sz="900" b="1" i="0" u="none" strike="noStrike" dirty="0" smtClean="0">
                          <a:effectLst/>
                          <a:latin typeface="+mn-lt"/>
                        </a:rPr>
                        <a:t>9</a:t>
                      </a:r>
                      <a:endParaRPr lang="ru-RU" sz="9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33 472,8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34 811,7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36 235,3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158" y="443450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650335" y="997787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3861048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Муниципальная программа «Формирование современной городской среды 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Усть-Кутского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муниципального образования (городского поселения) на 2018-2027 годы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»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770690"/>
              </p:ext>
            </p:extLst>
          </p:nvPr>
        </p:nvGraphicFramePr>
        <p:xfrm>
          <a:off x="388158" y="4624445"/>
          <a:ext cx="8352928" cy="1835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2862"/>
                <a:gridCol w="1489665"/>
                <a:gridCol w="1224136"/>
                <a:gridCol w="792088"/>
                <a:gridCol w="792088"/>
                <a:gridCol w="792089"/>
              </a:tblGrid>
              <a:tr h="31672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на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01.11.2024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Потребность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 2025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2027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18075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Прочие мероприятия (разработка проектов, организация и подготовка проведения рейтингового голосования и т.п.)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756,4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5 700,0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5 700,0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0,0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0,0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794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Благоустройство дворовых территорий многоквартирных домов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65 455,3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3 146</a:t>
                      </a:r>
                      <a:r>
                        <a:rPr lang="ru-RU" sz="900" baseline="0" dirty="0" smtClean="0">
                          <a:latin typeface="+mn-lt"/>
                        </a:rPr>
                        <a:t>,8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3 146</a:t>
                      </a:r>
                      <a:r>
                        <a:rPr lang="ru-RU" sz="900" baseline="0" dirty="0" smtClean="0">
                          <a:latin typeface="+mn-lt"/>
                        </a:rPr>
                        <a:t>,8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0,0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0,0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92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n-lt"/>
                        </a:rPr>
                        <a:t>Благоустройство общественных территорий 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10</a:t>
                      </a:r>
                      <a:r>
                        <a:rPr lang="ru-RU" sz="900" dirty="0" smtClean="0">
                          <a:latin typeface="+mn-lt"/>
                        </a:rPr>
                        <a:t>7 </a:t>
                      </a:r>
                      <a:r>
                        <a:rPr lang="en-US" sz="900" dirty="0" smtClean="0">
                          <a:latin typeface="+mn-lt"/>
                        </a:rPr>
                        <a:t>0</a:t>
                      </a:r>
                      <a:r>
                        <a:rPr lang="ru-RU" sz="900" dirty="0" smtClean="0">
                          <a:latin typeface="+mn-lt"/>
                        </a:rPr>
                        <a:t>11,9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13 718,5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285,5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21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latin typeface="+mn-lt"/>
                        </a:rPr>
                        <a:t>ИТОГО: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n-lt"/>
                        </a:rPr>
                        <a:t>173 223,6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n-lt"/>
                        </a:rPr>
                        <a:t>22 565,3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n-lt"/>
                        </a:rPr>
                        <a:t>9 132,3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n-lt"/>
                        </a:rPr>
                        <a:t>0,0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n-lt"/>
                        </a:rPr>
                        <a:t>0,0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823040" y="4378224"/>
            <a:ext cx="8258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err="1"/>
              <a:t>Тыс.руб</a:t>
            </a:r>
            <a:r>
              <a:rPr lang="ru-RU" sz="1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534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124547" y="548680"/>
            <a:ext cx="6336704" cy="1296144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Основные характеристики бюджета Усть-Кутского муниципального образования (городского поселения) на 2024 – 2027 годы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657003" cy="1700808"/>
          </a:xfrm>
          <a:prstGeom prst="rect">
            <a:avLst/>
          </a:prstGeom>
          <a:noFill/>
        </p:spPr>
      </p:pic>
      <p:sp>
        <p:nvSpPr>
          <p:cNvPr id="14" name="Заголовок 8"/>
          <p:cNvSpPr txBox="1">
            <a:spLocks/>
          </p:cNvSpPr>
          <p:nvPr/>
        </p:nvSpPr>
        <p:spPr>
          <a:xfrm>
            <a:off x="7452320" y="1844824"/>
            <a:ext cx="1152128" cy="360040"/>
          </a:xfrm>
          <a:prstGeom prst="rect">
            <a:avLst/>
          </a:prstGeom>
        </p:spPr>
        <p:txBody>
          <a:bodyPr vert="horz" anchor="b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тыс. руб.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12707365"/>
              </p:ext>
            </p:extLst>
          </p:nvPr>
        </p:nvGraphicFramePr>
        <p:xfrm>
          <a:off x="395536" y="2204864"/>
          <a:ext cx="8352929" cy="42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2977"/>
                <a:gridCol w="1502325"/>
                <a:gridCol w="1502325"/>
                <a:gridCol w="1712651"/>
                <a:gridCol w="1712651"/>
              </a:tblGrid>
              <a:tr h="134989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Показатель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Плановые бюджетные назначения на 2024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(на 01.11.2024)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Плановые бюджетные назначения на 2025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Плановые бюджетные назначения на 2026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год</a:t>
                      </a:r>
                      <a:endParaRPr lang="ru-RU" sz="14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Плановые бюджетные назначения на 2027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год</a:t>
                      </a:r>
                      <a:endParaRPr lang="ru-RU" sz="14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8823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I.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Доходы,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всего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3 292 001,8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1 493 789,9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(-1 798 211,9)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1 875 203,9 </a:t>
                      </a: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(+381 414,0)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1 521 095,5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(-354 108,4)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6450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В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т.ч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 безвозмездные поступления (дотации, субсидии, субвенции, иные МБТ, прочие)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2 612 066,7</a:t>
                      </a: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730 646,4</a:t>
                      </a: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(-1 881 420,3)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978 939,8 </a:t>
                      </a:r>
                    </a:p>
                    <a:p>
                      <a:pPr algn="ctr"/>
                      <a:endParaRPr lang="ru-RU" sz="10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(+248 293,4)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457 714,4</a:t>
                      </a: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(-521 225,4)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8823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II.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Расходы, всего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3 534 982,0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1 569 689,9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(-1 965 292,1)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1 837 253,9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(+267 564,0)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1 483 145,5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(-354 108,4)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8823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III.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Дефицит (-),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Профицит(+)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- 242 980,2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900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+ 37 950,0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+ 37 950,0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958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404664"/>
            <a:ext cx="7354381" cy="948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Муниципальная программа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«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Переселение граждан из жилых помещений, расположенных в зоне Байкало-Амурской магистрали, признанных непригодными для проживания, и (или) жилых помещений с высоким уровнем износа (более 70 процентов) на территории Усть-Кутского муниципального образования (городского поселения) 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2024-2030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годы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»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1902"/>
              </p:ext>
            </p:extLst>
          </p:nvPr>
        </p:nvGraphicFramePr>
        <p:xfrm>
          <a:off x="380257" y="1563793"/>
          <a:ext cx="8352927" cy="2449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599"/>
                <a:gridCol w="1440160"/>
                <a:gridCol w="1224136"/>
                <a:gridCol w="936104"/>
                <a:gridCol w="936104"/>
                <a:gridCol w="920824"/>
              </a:tblGrid>
              <a:tr h="35303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на 01.11.2024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Потребность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 2025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887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Разработка и экспертиза </a:t>
                      </a:r>
                      <a:r>
                        <a:rPr lang="ru-RU" sz="1000" dirty="0" err="1" smtClean="0"/>
                        <a:t>ПСД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13 334,0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14 866,7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14 866,7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146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Мероприятия по переселению</a:t>
                      </a:r>
                      <a:r>
                        <a:rPr lang="ru-RU" sz="1000" baseline="0" dirty="0" smtClean="0"/>
                        <a:t> граждан из ветхого и аварийного жилья в зоне Байкало-Амурской магистрали 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102 447,7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96 005,5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30 693,9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55 488,4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68 828,9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0444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Мероприятия по обеспечению жильем граждан, проживающих в жилых помещениях, признанных непригодными для проживания, расположенных в зоне Байкало-Амурской магистрали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334 577,6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 </a:t>
                      </a:r>
                    </a:p>
                    <a:p>
                      <a:pPr algn="ctr"/>
                      <a:r>
                        <a:rPr lang="ru-RU" sz="1000" dirty="0" smtClean="0"/>
                        <a:t>353 846,3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 </a:t>
                      </a:r>
                    </a:p>
                    <a:p>
                      <a:pPr algn="ctr"/>
                      <a:r>
                        <a:rPr lang="ru-RU" sz="1000" dirty="0" smtClean="0"/>
                        <a:t>353 846,3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295 313,5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 226 622,8 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5098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ИТОГО: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450 359,3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464 718,5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399 406,9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350 801,9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295 451,7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990" y="429742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18784" y="1352824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921603" y="4348522"/>
            <a:ext cx="7354381" cy="50405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 </a:t>
            </a:r>
            <a:r>
              <a:rPr lang="ru-RU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муниципального образования (городского поселения) «Молодым семьям города Усть-Кута – доступное жилье» на 2020-2027 годы»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740352" y="4905726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26858"/>
              </p:ext>
            </p:extLst>
          </p:nvPr>
        </p:nvGraphicFramePr>
        <p:xfrm>
          <a:off x="426555" y="5157192"/>
          <a:ext cx="8306629" cy="1135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9741"/>
                <a:gridCol w="1361947"/>
                <a:gridCol w="1315925"/>
                <a:gridCol w="936104"/>
                <a:gridCol w="864096"/>
                <a:gridCol w="84881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на 01.11.2024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Потребность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 2025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2025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28219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Реализация мероприятий по обеспечению жильем молодых семей 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 12 224,0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</a:t>
                      </a:r>
                      <a:r>
                        <a:rPr lang="ru-RU" sz="1000" dirty="0" smtClean="0"/>
                        <a:t> 000,0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</a:t>
                      </a:r>
                      <a:r>
                        <a:rPr lang="ru-RU" sz="1000" dirty="0" smtClean="0"/>
                        <a:t> 000,0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</a:t>
                      </a:r>
                      <a:r>
                        <a:rPr lang="ru-RU" sz="1000" dirty="0" smtClean="0"/>
                        <a:t> 500,0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 </a:t>
                      </a:r>
                      <a:r>
                        <a:rPr lang="en-US" sz="1000" dirty="0" smtClean="0"/>
                        <a:t>0</a:t>
                      </a:r>
                      <a:r>
                        <a:rPr lang="ru-RU" sz="1000" dirty="0" smtClean="0"/>
                        <a:t>00,0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5007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/>
                        <a:t>ИТОГО: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 12 224,0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 </a:t>
                      </a:r>
                      <a:r>
                        <a:rPr lang="en-US" sz="1000" b="1" dirty="0" smtClean="0"/>
                        <a:t>5</a:t>
                      </a:r>
                      <a:r>
                        <a:rPr lang="ru-RU" sz="1000" b="1" dirty="0" smtClean="0"/>
                        <a:t> 000,0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 </a:t>
                      </a:r>
                      <a:r>
                        <a:rPr lang="en-US" sz="1000" b="1" dirty="0" smtClean="0"/>
                        <a:t>5</a:t>
                      </a:r>
                      <a:r>
                        <a:rPr lang="ru-RU" sz="1000" b="1" dirty="0" smtClean="0"/>
                        <a:t> 000,0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 </a:t>
                      </a:r>
                      <a:r>
                        <a:rPr lang="en-US" sz="1000" b="1" dirty="0" smtClean="0"/>
                        <a:t>5</a:t>
                      </a:r>
                      <a:r>
                        <a:rPr lang="ru-RU" sz="1000" b="1" dirty="0" smtClean="0"/>
                        <a:t> 500,0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6 </a:t>
                      </a:r>
                      <a:r>
                        <a:rPr lang="en-US" sz="1000" b="1" dirty="0" smtClean="0"/>
                        <a:t>0</a:t>
                      </a:r>
                      <a:r>
                        <a:rPr lang="ru-RU" sz="1000" b="1" dirty="0" smtClean="0"/>
                        <a:t>00,0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2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7667103" y="1121483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394083" y="548680"/>
            <a:ext cx="7354381" cy="43204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муниципального образования (городского поселения) «Молодежная политика. Приоритеты, перспективы развития на 2020-2027 годы»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575834"/>
              </p:ext>
            </p:extLst>
          </p:nvPr>
        </p:nvGraphicFramePr>
        <p:xfrm>
          <a:off x="370064" y="1425170"/>
          <a:ext cx="8309072" cy="2232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856"/>
                <a:gridCol w="1224136"/>
                <a:gridCol w="1080120"/>
                <a:gridCol w="864096"/>
                <a:gridCol w="864096"/>
                <a:gridCol w="794768"/>
              </a:tblGrid>
              <a:tr h="34764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на 01.11.2024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Потребность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 2025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2025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2026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19369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Участие молодёжи в региональных, федеральных, международных мероприятиях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smtClean="0"/>
                        <a:t>50,0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654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в поддержку проекта Фестиваль кино для детей "</a:t>
                      </a:r>
                      <a:r>
                        <a:rPr lang="ru-RU" sz="900" dirty="0" err="1" smtClean="0"/>
                        <a:t>КиноХоровод</a:t>
                      </a:r>
                      <a:r>
                        <a:rPr lang="ru-RU" sz="900" dirty="0" smtClean="0"/>
                        <a:t>. Наследники Победы" (тема "Место силы. Малая Родина")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1 231,5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1 231,5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smtClean="0"/>
                        <a:t>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654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Проведение</a:t>
                      </a:r>
                      <a:r>
                        <a:rPr lang="ru-RU" sz="900" baseline="0" dirty="0" smtClean="0"/>
                        <a:t> цикла мероприятий в соответствии с задачами муниципальной программы  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 750,0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 1 500,0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 1 500,0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 1 550,0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 1 600,0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654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Организация летнего отдыха и трудовой занятости детей и молодежи города Усть-Кута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0,0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6544">
                <a:tc>
                  <a:txBody>
                    <a:bodyPr/>
                    <a:lstStyle/>
                    <a:p>
                      <a:r>
                        <a:rPr lang="ru-RU" sz="900" b="1" i="0" dirty="0" smtClean="0"/>
                        <a:t>ИТОГО:</a:t>
                      </a:r>
                      <a:endParaRPr lang="ru-RU" sz="900" b="1" i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/>
                        <a:t>800,0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/>
                        <a:t>2 981,5</a:t>
                      </a:r>
                      <a:endParaRPr lang="ru-RU" sz="900" b="1" i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/>
                        <a:t>2 981,5</a:t>
                      </a:r>
                      <a:endParaRPr lang="ru-RU" sz="900" b="1" i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/>
                        <a:t>1 800,0</a:t>
                      </a:r>
                      <a:endParaRPr lang="ru-RU" sz="900" b="1" i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/>
                        <a:t>1 850,0</a:t>
                      </a:r>
                      <a:endParaRPr lang="ru-RU" sz="900" b="1" i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971600" y="3613213"/>
            <a:ext cx="7354381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программа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Усть-Кутского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муниципального образования (городского поселения) «Поддержка социально ориентированных некоммерческих организаций Усть-Кутского муниципального образования (городского поселения) на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2020-2027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годы»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693818" y="4477309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952551"/>
              </p:ext>
            </p:extLst>
          </p:nvPr>
        </p:nvGraphicFramePr>
        <p:xfrm>
          <a:off x="414635" y="4725144"/>
          <a:ext cx="8261820" cy="1343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1261"/>
                <a:gridCol w="1440160"/>
                <a:gridCol w="1080120"/>
                <a:gridCol w="864096"/>
                <a:gridCol w="792088"/>
                <a:gridCol w="864095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 01.11.2024 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Потребность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 2025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2025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2026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136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Молодежная политика. </a:t>
                      </a:r>
                      <a:r>
                        <a:rPr lang="ru-RU" sz="900" dirty="0" smtClean="0"/>
                        <a:t>Реализация проекта «Мы за чистый</a:t>
                      </a:r>
                      <a:r>
                        <a:rPr lang="ru-RU" sz="900" baseline="0" dirty="0" smtClean="0"/>
                        <a:t> город»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</a:t>
                      </a:r>
                      <a:r>
                        <a:rPr lang="en-US" sz="900" dirty="0" smtClean="0"/>
                        <a:t>6</a:t>
                      </a:r>
                      <a:r>
                        <a:rPr lang="ru-RU" sz="900" dirty="0" smtClean="0"/>
                        <a:t>0,0</a:t>
                      </a:r>
                      <a:endParaRPr lang="ru-RU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940,0</a:t>
                      </a:r>
                      <a:endParaRPr lang="ru-RU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600,0</a:t>
                      </a:r>
                      <a:endParaRPr lang="ru-RU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650,0</a:t>
                      </a:r>
                      <a:endParaRPr lang="ru-RU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700,0</a:t>
                      </a:r>
                      <a:endParaRPr lang="ru-RU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66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Поддержка социально ориентированных некоммерческих организаций в городе Усть-Куте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</a:t>
                      </a:r>
                      <a:r>
                        <a:rPr lang="en-US" sz="900" dirty="0" smtClean="0"/>
                        <a:t>0</a:t>
                      </a:r>
                      <a:r>
                        <a:rPr lang="ru-RU" sz="900" dirty="0" smtClean="0"/>
                        <a:t>0,0</a:t>
                      </a:r>
                      <a:endParaRPr lang="ru-RU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450,0</a:t>
                      </a:r>
                      <a:endParaRPr lang="ru-RU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450,0</a:t>
                      </a:r>
                      <a:endParaRPr lang="ru-RU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500,0</a:t>
                      </a:r>
                      <a:endParaRPr lang="ru-RU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550,0</a:t>
                      </a:r>
                      <a:endParaRPr lang="ru-RU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66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/>
                        <a:t>ИТОГО:</a:t>
                      </a:r>
                      <a:endParaRPr lang="ru-RU" sz="9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960,0</a:t>
                      </a:r>
                      <a:endParaRPr lang="ru-RU" sz="9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1 390,0</a:t>
                      </a:r>
                      <a:endParaRPr lang="ru-RU" sz="9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1 050,0</a:t>
                      </a:r>
                      <a:endParaRPr lang="ru-RU" sz="9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1 150,0</a:t>
                      </a:r>
                      <a:endParaRPr lang="ru-RU" sz="9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1 250,0</a:t>
                      </a:r>
                      <a:endParaRPr lang="ru-RU" sz="9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90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54785"/>
            <a:ext cx="7354381" cy="7139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муниципального образования (городского поселения) "Поддержка территориального общественного самоуправления на территории </a:t>
            </a:r>
            <a:r>
              <a:rPr lang="ru-RU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муниципального образования (городского поселения) на 2023-2027 годы"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326416"/>
              </p:ext>
            </p:extLst>
          </p:nvPr>
        </p:nvGraphicFramePr>
        <p:xfrm>
          <a:off x="445840" y="1564225"/>
          <a:ext cx="8302624" cy="1622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8008"/>
                <a:gridCol w="1728192"/>
                <a:gridCol w="1152128"/>
                <a:gridCol w="936104"/>
                <a:gridCol w="864096"/>
                <a:gridCol w="864096"/>
              </a:tblGrid>
              <a:tr h="35260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 01.11.2024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Потребность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 2025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2026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28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Предоставление финансовой помощи ТОС  по итогам конкурсов, проводимых администрацией муниципального образования «город Усть-Кут»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500,0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900,0</a:t>
                      </a:r>
                    </a:p>
                    <a:p>
                      <a:pPr algn="ctr"/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600,0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700,0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800,0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2877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ИТОГО: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500,0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900,0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600,0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700,0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800,0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740352" y="1329124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54023" y="3622054"/>
            <a:ext cx="7354381" cy="504056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"Формирование доступной среды жизнедеятельности для инвалидов и других маломобильных групп населения в городе Усть-Куте на 2013-2030гг."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68344" y="4213049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723737"/>
              </p:ext>
            </p:extLst>
          </p:nvPr>
        </p:nvGraphicFramePr>
        <p:xfrm>
          <a:off x="373833" y="4509120"/>
          <a:ext cx="8280918" cy="1520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4031"/>
                <a:gridCol w="1512168"/>
                <a:gridCol w="1291187"/>
                <a:gridCol w="834511"/>
                <a:gridCol w="834511"/>
                <a:gridCol w="834510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на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01.11.2024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Потребность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 2025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План 2025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2026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2027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9750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Установка оборудования для усиления сигнала связи в </a:t>
                      </a:r>
                    </a:p>
                    <a:p>
                      <a:r>
                        <a:rPr lang="ru-RU" sz="1000" dirty="0" smtClean="0"/>
                        <a:t>с. </a:t>
                      </a:r>
                      <a:r>
                        <a:rPr lang="ru-RU" sz="1000" dirty="0" err="1" smtClean="0"/>
                        <a:t>Турука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1 615,9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8803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Установка пандусов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783,2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0,0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88031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ИТОГО: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2 399,1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0,0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0,0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0,0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0,0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90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7" y="332656"/>
            <a:ext cx="7608437" cy="524470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Структура непрограммных расходов в </a:t>
            </a:r>
            <a:r>
              <a:rPr lang="ru-RU" sz="1600" smtClean="0">
                <a:solidFill>
                  <a:srgbClr val="002060"/>
                </a:solidFill>
              </a:rPr>
              <a:t>2025 году </a:t>
            </a:r>
            <a:endParaRPr lang="ru-RU" sz="1600" dirty="0">
              <a:solidFill>
                <a:srgbClr val="00206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75437133"/>
              </p:ext>
            </p:extLst>
          </p:nvPr>
        </p:nvGraphicFramePr>
        <p:xfrm>
          <a:off x="251520" y="980728"/>
          <a:ext cx="8475487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488832" cy="406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83880" cy="6766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Спасибо за внимание</a:t>
            </a:r>
            <a:endParaRPr lang="ru-RU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797152"/>
            <a:ext cx="8352928" cy="172819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Контактная информация</a:t>
            </a:r>
            <a:endParaRPr lang="en-US" sz="24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Комитет по финансам и налогам администрации Усть-Кутского муниципального образования (городского поселения)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Адрес: г. Усть-Кут,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Ул. Володарского, д. 69, каб.312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Тел.: 8 (39565) 6-04-32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Электронный адрес: </a:t>
            </a:r>
            <a:r>
              <a:rPr lang="en-US" u="sng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mogorfu@yandex.ru</a:t>
            </a:r>
            <a:endParaRPr lang="ru-RU" u="sng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5949280"/>
            <a:ext cx="8183880" cy="460632"/>
          </a:xfrm>
          <a:prstGeom prst="rect">
            <a:avLst/>
          </a:prstGeom>
        </p:spPr>
        <p:txBody>
          <a:bodyPr vert="horz" lIns="9144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54087393"/>
              </p:ext>
            </p:extLst>
          </p:nvPr>
        </p:nvGraphicFramePr>
        <p:xfrm>
          <a:off x="0" y="1052737"/>
          <a:ext cx="3851920" cy="5356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79512" y="836712"/>
            <a:ext cx="8856663" cy="719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ru-RU" sz="1400" dirty="0">
              <a:ln w="0">
                <a:noFill/>
              </a:ln>
              <a:solidFill>
                <a:schemeClr val="tx1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4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5" y="476672"/>
            <a:ext cx="1080119" cy="1108673"/>
          </a:xfrm>
          <a:prstGeom prst="rect">
            <a:avLst/>
          </a:prstGeom>
          <a:noFill/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619672" y="332656"/>
            <a:ext cx="7128792" cy="100796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Усть-Кутского муниципального образования (городского поселения) 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2024 – 2027 годы</a:t>
            </a: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846940"/>
              </p:ext>
            </p:extLst>
          </p:nvPr>
        </p:nvGraphicFramePr>
        <p:xfrm>
          <a:off x="1979712" y="1268760"/>
          <a:ext cx="662473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251520" y="1628800"/>
            <a:ext cx="2006579" cy="506512"/>
          </a:xfrm>
          <a:prstGeom prst="rect">
            <a:avLst/>
          </a:prstGeom>
          <a:noFill/>
          <a:ln w="38100">
            <a:noFill/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2025 год</a:t>
            </a:r>
            <a:endParaRPr lang="ru-RU" sz="18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80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ДОХОДЫ БЮДЖЕТА ГОРОДА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02321"/>
              </p:ext>
            </p:extLst>
          </p:nvPr>
        </p:nvGraphicFramePr>
        <p:xfrm>
          <a:off x="468313" y="1196975"/>
          <a:ext cx="8183562" cy="51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187624" y="3861048"/>
            <a:ext cx="3240361" cy="1224136"/>
          </a:xfrm>
          <a:prstGeom prst="rect">
            <a:avLst/>
          </a:prstGeom>
          <a:solidFill>
            <a:srgbClr val="FFFFDD"/>
          </a:solidFill>
          <a:ln w="25400" cmpd="sng">
            <a:solidFill>
              <a:schemeClr val="accent5">
                <a:lumMod val="60000"/>
                <a:lumOff val="40000"/>
              </a:schemeClr>
            </a:solidFill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доходов от использования муниципального имущества, от продажи имущества, возмещение вреда причинного автомобильным дорогам, штрафы и иные неналоговые доходы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4048" y="3501008"/>
            <a:ext cx="3456383" cy="1872208"/>
          </a:xfrm>
          <a:prstGeom prst="rect">
            <a:avLst/>
          </a:prstGeom>
          <a:solidFill>
            <a:srgbClr val="FFFFDD"/>
          </a:solidFill>
          <a:ln w="254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txBody>
          <a:bodyPr wrap="square" lIns="72000" tIns="14400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600" b="1" dirty="0" smtClean="0"/>
          </a:p>
          <a:p>
            <a:r>
              <a:rPr lang="ru-RU" sz="6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от уплаты налогов :</a:t>
            </a:r>
          </a:p>
          <a:p>
            <a:endParaRPr lang="ru-RU" sz="6400" b="1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64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доходы физических </a:t>
            </a:r>
            <a:r>
              <a:rPr lang="ru-RU" sz="6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лиц</a:t>
            </a:r>
            <a:endParaRPr lang="ru-RU" sz="6400" b="1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64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имущество физических </a:t>
            </a:r>
            <a:r>
              <a:rPr lang="ru-RU" sz="6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лиц</a:t>
            </a:r>
            <a:endParaRPr lang="ru-RU" sz="6400" b="1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64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</a:t>
            </a:r>
            <a:r>
              <a:rPr lang="ru-RU" sz="6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земельный налог</a:t>
            </a:r>
          </a:p>
          <a:p>
            <a:pPr algn="l"/>
            <a:r>
              <a:rPr lang="ru-RU" sz="6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акцизы</a:t>
            </a:r>
          </a:p>
          <a:p>
            <a:pPr algn="l"/>
            <a:r>
              <a:rPr lang="ru-RU" sz="6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туристический налог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endParaRPr lang="ru-RU" sz="3600" b="1" dirty="0" smtClean="0"/>
          </a:p>
          <a:p>
            <a:endParaRPr lang="ru-RU" sz="36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35896" y="5517232"/>
            <a:ext cx="5040560" cy="864096"/>
          </a:xfrm>
          <a:prstGeom prst="rect">
            <a:avLst/>
          </a:prstGeom>
          <a:solidFill>
            <a:srgbClr val="FFFFDD"/>
          </a:solidFill>
          <a:ln w="254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txBody>
          <a:bodyPr wrap="square" lIns="36000" tIns="108000" rIns="36000" bIns="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Средства, поступающие из других бюджетов (межбюджетные трансферты), безвозмездные поступления от граждан и юридических лиц</a:t>
            </a:r>
          </a:p>
          <a:p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8085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lenagold.ru/fon/clipart/d/deng/deng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836" y="1519956"/>
            <a:ext cx="2016224" cy="2048236"/>
          </a:xfrm>
          <a:prstGeom prst="rect">
            <a:avLst/>
          </a:prstGeom>
          <a:noFill/>
          <a:ln w="34925">
            <a:noFill/>
          </a:ln>
        </p:spPr>
      </p:pic>
      <p:sp>
        <p:nvSpPr>
          <p:cNvPr id="10" name="Выгнутая влево стрелка 9"/>
          <p:cNvSpPr/>
          <p:nvPr/>
        </p:nvSpPr>
        <p:spPr>
          <a:xfrm>
            <a:off x="2776409" y="1804141"/>
            <a:ext cx="731520" cy="1216152"/>
          </a:xfrm>
          <a:prstGeom prst="curvedRightArrow">
            <a:avLst/>
          </a:prstGeom>
          <a:solidFill>
            <a:srgbClr val="97CB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7CBFF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5393482" y="1804141"/>
            <a:ext cx="731520" cy="1216152"/>
          </a:xfrm>
          <a:prstGeom prst="curvedLeftArrow">
            <a:avLst/>
          </a:prstGeom>
          <a:solidFill>
            <a:srgbClr val="97CB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4792" y="439472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 НАЛОГИ  Усть-Кутского муниципального образования                                 (городского поселения)</a:t>
            </a:r>
            <a:endParaRPr lang="ru-RU" sz="1600" b="1" cap="all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030872"/>
            <a:ext cx="3024336" cy="683921"/>
          </a:xfrm>
          <a:prstGeom prst="rect">
            <a:avLst/>
          </a:prstGeom>
          <a:solidFill>
            <a:srgbClr val="B2CB7F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B w="88900" h="317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anchorCtr="0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 100 %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685587" y="1030872"/>
            <a:ext cx="1584246" cy="6832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B w="88900" h="317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anchorCtr="0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10 %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496649" y="1024247"/>
            <a:ext cx="3117032" cy="684598"/>
          </a:xfrm>
          <a:prstGeom prst="rect">
            <a:avLst/>
          </a:prstGeom>
          <a:solidFill>
            <a:srgbClr val="FF6161"/>
          </a:solidFill>
          <a:ln w="28575">
            <a:solidFill>
              <a:schemeClr val="tx1"/>
            </a:solidFill>
          </a:ln>
          <a:effectLst>
            <a:outerShdw blurRad="44450" dist="27940" dir="21000000" algn="ctr">
              <a:srgbClr val="00863D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B w="88900" h="3175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100 %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3020293"/>
            <a:ext cx="367240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кадастровой стоимости объекта налогообложения:</a:t>
            </a:r>
          </a:p>
          <a:p>
            <a:pPr lvl="0" algn="just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Tx/>
              <a:buChar char="-"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0,1% -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жилой дом, квартира, комната, незавершенное строительство, гараж, машино - место,  хоз. строение 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которого не превышает 50 кв. м.  </a:t>
            </a:r>
          </a:p>
          <a:p>
            <a:pPr lvl="0" algn="just">
              <a:buFontTx/>
              <a:buChar char="-"/>
            </a:pP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Tx/>
              <a:buChar char="-"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0,5%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офисы, торговые площади и прочие объекты, включенные в перечень, определяемый в соответствии с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п.7 ст. 378.2 НК РФ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объекты, предусмотренные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абзацем 2 п.10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378.2 НК РФ, прочие объекты налогообложения.  </a:t>
            </a:r>
            <a:endPara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035" y="3020293"/>
            <a:ext cx="4104456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вида земельного участка:</a:t>
            </a:r>
          </a:p>
          <a:p>
            <a:pPr lvl="0"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-0,3 %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 отношении земельных участков, отнесенных к землям сельскохозяйственного назначения, занятых жилищным фондом и объектами инженерной инфраструктуры жилищно-коммунального комплекса или приобретенных (представленных) для жилищного строительства, приобретенных для личного подсобного хозяйства, садоводства, ограниченных в обороте в соответствии с законодательством РФ.</a:t>
            </a:r>
          </a:p>
          <a:p>
            <a:pPr lvl="0" algn="just"/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-1,5 %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 отношении прочих земельных участков.</a:t>
            </a:r>
          </a:p>
          <a:p>
            <a:pPr lvl="0"/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78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080939" cy="11095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856984" cy="100811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         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бюджета 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Усть-Кутского муниципального образования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(городского поселения) на 2025 год</a:t>
            </a:r>
            <a:endParaRPr lang="ru-RU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92080" y="1772816"/>
            <a:ext cx="3024336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71599" y="3789040"/>
            <a:ext cx="2952327" cy="7920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69220" y="2744924"/>
            <a:ext cx="2954705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71599" y="1736812"/>
            <a:ext cx="2952327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80112" y="3789040"/>
            <a:ext cx="2736304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08510" y="2780928"/>
            <a:ext cx="2011304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80112" y="5589240"/>
            <a:ext cx="2736304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71600" y="4694261"/>
            <a:ext cx="2952326" cy="77167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37273" y="1340768"/>
            <a:ext cx="2342639" cy="360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Доходы бюджета –               1 493 789,9 тыс. рублей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92080" y="1412776"/>
            <a:ext cx="3017068" cy="2880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Расходы бюджета –                         1 569 689,9 тыс. рублей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9221" y="2759596"/>
            <a:ext cx="9361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5289" y="1736812"/>
            <a:ext cx="9361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79" y="1772816"/>
            <a:ext cx="9361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2780928"/>
            <a:ext cx="100576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3789040"/>
            <a:ext cx="10081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6300192" y="4725144"/>
            <a:ext cx="2008956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08012" y="5563268"/>
            <a:ext cx="2915915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4725144"/>
            <a:ext cx="93610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7133" y="5565204"/>
            <a:ext cx="936104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25338" y="5600254"/>
            <a:ext cx="1008112" cy="72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92079" y="4725144"/>
            <a:ext cx="1027097" cy="74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1952749" y="1752836"/>
            <a:ext cx="1971177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Налог на доходы физических лиц</a:t>
            </a:r>
          </a:p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632 452,5 тыс. руб. 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  <a:t>(42,3%)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297844" y="1808820"/>
            <a:ext cx="2011304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Дорожное хозяйство</a:t>
            </a:r>
          </a:p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247 975,4 тыс. руб. 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  <a:t>(15,8%)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907704" y="2780928"/>
            <a:ext cx="2016222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Налог на имущество физических лиц</a:t>
            </a:r>
          </a:p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9 557,0 тыс. руб.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  <a:t> (0,6%)</a:t>
            </a:r>
            <a:endParaRPr lang="ru-RU" sz="11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907703" y="3789040"/>
            <a:ext cx="2016223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Земельный налог</a:t>
            </a:r>
            <a:endParaRPr lang="en-US" sz="11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30 520,0 тыс. руб. 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  <a:t>(2,1%)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907703" y="4725143"/>
            <a:ext cx="2016223" cy="7407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Акцизы на нефтепродукты</a:t>
            </a:r>
          </a:p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19 977,4 тыс. руб. 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  <a:t>(1,3%)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916745" y="5551809"/>
            <a:ext cx="2007181" cy="7685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Безвозмездные поступления и прочие доходы</a:t>
            </a:r>
            <a:r>
              <a:rPr lang="en-US" sz="11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801 283,0 тыс. руб. 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  <a:t>(53,7%)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341574" y="2852936"/>
            <a:ext cx="1967574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Социальная политика</a:t>
            </a:r>
          </a:p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251 161,5 тыс. руб.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  <a:t> (16,0%)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319176" y="3789040"/>
            <a:ext cx="199724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ЖКХ</a:t>
            </a:r>
          </a:p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 604 456,6 тыс. руб. 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  <a:t>(38,5%)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319176" y="4725144"/>
            <a:ext cx="1997240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Культура</a:t>
            </a:r>
          </a:p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125 462,1 тыс. 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  <a:t>руб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  <a:t>(8,0%)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319176" y="5589240"/>
            <a:ext cx="1997240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Другие сферы</a:t>
            </a:r>
          </a:p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340</a:t>
            </a:r>
            <a:r>
              <a:rPr lang="en-US" sz="11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634,3 тыс. руб. 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  <a:t>(21,7%)</a:t>
            </a:r>
            <a:endParaRPr lang="ru-RU" sz="11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8" name="Рисунок 37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71600" y="3789040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5"/>
          <p:cNvSpPr>
            <a:spLocks noGrp="1"/>
          </p:cNvSpPr>
          <p:nvPr>
            <p:ph idx="1"/>
          </p:nvPr>
        </p:nvSpPr>
        <p:spPr>
          <a:xfrm>
            <a:off x="539552" y="332656"/>
            <a:ext cx="7960352" cy="93871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безвозмездных поступлений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Усть-Кутского муниципального образования (городского поселения) в 2024-2027 годах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(тыс.руб.)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375939"/>
              </p:ext>
            </p:extLst>
          </p:nvPr>
        </p:nvGraphicFramePr>
        <p:xfrm>
          <a:off x="683568" y="1268759"/>
          <a:ext cx="7920881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1368152"/>
                <a:gridCol w="1224136"/>
                <a:gridCol w="1319583"/>
                <a:gridCol w="1416722"/>
              </a:tblGrid>
              <a:tr h="744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Уточн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план на 01.11.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Прогноз                2025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Прогноз                2026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Прогноз                 2027 год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85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99 900,0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130 922,6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(+31 022,6)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127 493,3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(-3 429,3)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131 654,8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(+4 161,5)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85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2 052 067</a:t>
                      </a:r>
                      <a:r>
                        <a:rPr lang="ru-RU" sz="12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421 401,7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(-1 630 665,5)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464 726,2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(+43 324,5)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326 058,9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(-138 667,3)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9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755,5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0,7 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(-754,8)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38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Иные МБТ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440 611,8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178 321,4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(-262 290,4)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386 719,6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(-208 398,2)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38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Прочие безвозмездные поступления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19 789,3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38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Возврат остатков субсидий, субвенций и иных МБТ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- 1 057,1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46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безвозмездных поступлений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2 612 066,7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730 646,4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(-1 881 420,3)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978 939,8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(+248 293,4)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457 714,4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(-521 225,4)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14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7" y="332656"/>
            <a:ext cx="7608437" cy="524470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Структура расходов Усть-Кутского муниципального образования (городского поселения) на 2025 год по отраслевой направленности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18625806"/>
              </p:ext>
            </p:extLst>
          </p:nvPr>
        </p:nvGraphicFramePr>
        <p:xfrm>
          <a:off x="107505" y="980728"/>
          <a:ext cx="8691510" cy="5709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91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08520" y="-31759"/>
            <a:ext cx="925252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Усть-Кутского муниципального образования (городского поселения) на 2025 год и плановый период 2026 и 2027 годов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385878"/>
              </p:ext>
            </p:extLst>
          </p:nvPr>
        </p:nvGraphicFramePr>
        <p:xfrm>
          <a:off x="323528" y="863799"/>
          <a:ext cx="8442684" cy="5364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4233"/>
                <a:gridCol w="5582431"/>
                <a:gridCol w="864096"/>
                <a:gridCol w="792088"/>
                <a:gridCol w="809836"/>
              </a:tblGrid>
              <a:tr h="22564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п/п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2026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2027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3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«Эффективное управление муниципальным имуществом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на период 2020-2025 </a:t>
                      </a:r>
                      <a:r>
                        <a:rPr lang="ru-RU" sz="1100" baseline="0" dirty="0" err="1" smtClean="0">
                          <a:latin typeface="Arial Narrow" panose="020B0606020202030204" pitchFamily="34" charset="0"/>
                        </a:rPr>
                        <a:t>г.г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.  на территории Усть-Кутского муниципального образования (городского поселения)»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0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360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3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Усть-Кутского муниципального образования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(городского поселения) «Повышение безопасности дорожного движения на территории Усть-Кутского муниципального образования (городского поселения) на 2021-2027г.г.»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4 923,2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337,0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353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,7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3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Усть-Кутского муниципального образования (городского поселения) «Развитие дорожного хозяйства Усть-Кутского муниципального образования (городского поселения) на 20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22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-2027г.г.»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242 452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,2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39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 1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62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,6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608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745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3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Усть-Кутского муниципального образования (городского поселения) «Развитие автомобильного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пассажирского транспорта общего пользования на территории Усть-Кутского муниципального образования (городского поселения) на 20</a:t>
                      </a:r>
                      <a:r>
                        <a:rPr lang="en-US" sz="1100" baseline="0" dirty="0" smtClean="0">
                          <a:latin typeface="Arial Narrow" panose="020B0606020202030204" pitchFamily="34" charset="0"/>
                        </a:rPr>
                        <a:t>22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-2027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71 223,9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74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74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642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 «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Развитие и поддержка физических лиц, не являющихся индивидуальными предпринимателями и применяющих специальный налоговый режим "Налог на профессиональный доход", а также субъектов малого и среднего предпринимательства на территории Усть-Кутского муниципального образования (городского поселения) на 2022-2026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 2 000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2 000,0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564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6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«Профилактика экстремизма и терроризма на территории муниципального образования «город Усть-Кут» на  2020-2027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103,7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0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3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«Обеспечение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первичных мер пожарной безопасности на территории Усть-Кутского муниципального образования (городского поселения) на 2022-202</a:t>
                      </a:r>
                      <a:r>
                        <a:rPr lang="en-US" sz="1100" baseline="0" dirty="0" smtClean="0"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1 121,4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1 166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0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18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8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«Модернизация объектов коммунальной инфраструктуры Усть-Кутского муниципального образования (городского поселения) на 2017-2027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183  338,4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483 982,1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564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9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«Благоустройство и обеспечение экологической безопасности на территории муниципального образования «город Усть-Кут» на 2022-2026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159 994,1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86 464,1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564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«Энергосбережение и повышение энергетической эффективности в муниципальном образовании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«город Усть-Кут» на 2021-2027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33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472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8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34 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811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36 235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596336" y="525722"/>
            <a:ext cx="1080120" cy="310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100" b="1" dirty="0" smtClean="0">
                <a:solidFill>
                  <a:schemeClr val="tx1"/>
                </a:solidFill>
              </a:rPr>
              <a:t>.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19427</TotalTime>
  <Words>4329</Words>
  <Application>Microsoft Office PowerPoint</Application>
  <PresentationFormat>Экран (4:3)</PresentationFormat>
  <Paragraphs>1151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Аспект</vt:lpstr>
      <vt:lpstr> Проект бюджета на 2025 год  и на плановый период 2026 и 2027 годов  </vt:lpstr>
      <vt:lpstr>Основные характеристики бюджета Усть-Кутского муниципального образования (городского поселения) на 2024 – 2027 годы</vt:lpstr>
      <vt:lpstr>Презентация PowerPoint</vt:lpstr>
      <vt:lpstr>ДОХОДЫ БЮДЖЕТА ГОРОДА</vt:lpstr>
      <vt:lpstr>Презентация PowerPoint</vt:lpstr>
      <vt:lpstr>             Основные показатели бюджета  Усть-Кутского муниципального образования  (городского поселения) на 2025 год</vt:lpstr>
      <vt:lpstr>Презентация PowerPoint</vt:lpstr>
      <vt:lpstr>Структура расходов Усть-Кутского муниципального образования (городского поселения) на 2025 год по отраслевой направленности</vt:lpstr>
      <vt:lpstr>Презентация PowerPoint</vt:lpstr>
      <vt:lpstr>Презентация PowerPoint</vt:lpstr>
      <vt:lpstr>    Муниципальная программа «Эффективное управление муниципальным  имуществом на период 2020-2025 г.г. на территории  Усть-Кутского муниципального образования (городского поселения)»</vt:lpstr>
      <vt:lpstr>    Муниципальная программа Усть-Кутского муниципального образования (городского поселения) «Повышение безопасности дорожного  движения на территории Усть-Кутского муниципального образования  (городского поселения) на 2021-2027г.г.»</vt:lpstr>
      <vt:lpstr>    Муниципальная программа Усть-Кутского муниципального образования (городского поселения) «Развитие дорожного хозяйства Усть-Кутского муниципального образования (городского поселения) на 2022-2027г.г.»</vt:lpstr>
      <vt:lpstr>Муниципальная программа Усть-Кутского муниципального образования  (городского поселения) «Развитие дорожного хозяйства Усть-Кутского муниципального образования (городского поселения) на 2022-2027г.г.»</vt:lpstr>
      <vt:lpstr>  Муниципальная программа Усть-Кутского муниципального образования (городского поселения) «Развитие автомобильного пассажирского транспорта общего пользования на территории Усть-Кутского муниципального образования (городского поселения) на 2022-2027 годы»</vt:lpstr>
      <vt:lpstr>    Муниципальная программа «Профилактика экстремизма и терроризма на территории муниципального образования «город Усть-Кут» на 2020-2027 годы» </vt:lpstr>
      <vt:lpstr>    Муниципальная программа «Модернизация объектов коммунальной инфраструктуры  Усть-Кутского муниципального образования (городского поселения) на 2017-2027 годы»</vt:lpstr>
      <vt:lpstr>   Муниципальная программа «Благоустройство и обеспечение экологической безопасности на территории муниципального образования «город Усть-Кут» на 2022-2026 годы»</vt:lpstr>
      <vt:lpstr>    Муниципальная программа «Энергосбережение и повышение энергетической эффективности в муниципальном образовании «город Усть-Кут» на 2021-2027 годы»</vt:lpstr>
      <vt:lpstr>     Муниципальная программа «Переселение граждан из жилых помещений, расположенных в зоне Байкало-Амурской магистрали, признанных непригодными для проживания, и (или) жилых помещений с высоким уровнем износа (более 70 процентов) на территории Усть-Кутского муниципального образования (городского поселения) на 2024-2030 годы»</vt:lpstr>
      <vt:lpstr>   Муниципальная программа Усть-Кутского муниципального образования (городского поселения) «Поддержка социально ориентированных некоммерческих организаций Усть-Кутского муниципального образования (городского поселения) на 2020-2027 годы»</vt:lpstr>
      <vt:lpstr>    Муниципальная программа Усть-Кутского муниципального образования (городского поселения) "Поддержка территориального общественного самоуправления на территории Усть-Кутского муниципального образования (городского поселения) на 2023-2027 годы"</vt:lpstr>
      <vt:lpstr>Структура непрограммных расходов в 2025 году </vt:lpstr>
      <vt:lpstr>   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образование «город Усть-Кут»</dc:title>
  <dc:creator>татьяна орлова</dc:creator>
  <cp:lastModifiedBy>Nata</cp:lastModifiedBy>
  <cp:revision>1616</cp:revision>
  <cp:lastPrinted>2025-05-23T08:21:17Z</cp:lastPrinted>
  <dcterms:created xsi:type="dcterms:W3CDTF">2016-05-13T03:50:22Z</dcterms:created>
  <dcterms:modified xsi:type="dcterms:W3CDTF">2025-05-23T08:24:00Z</dcterms:modified>
</cp:coreProperties>
</file>