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handoutMasterIdLst>
    <p:handoutMasterId r:id="rId15"/>
  </p:handoutMasterIdLst>
  <p:sldIdLst>
    <p:sldId id="290" r:id="rId2"/>
    <p:sldId id="289" r:id="rId3"/>
    <p:sldId id="322" r:id="rId4"/>
    <p:sldId id="283" r:id="rId5"/>
    <p:sldId id="285" r:id="rId6"/>
    <p:sldId id="309" r:id="rId7"/>
    <p:sldId id="315" r:id="rId8"/>
    <p:sldId id="316" r:id="rId9"/>
    <p:sldId id="317" r:id="rId10"/>
    <p:sldId id="318" r:id="rId11"/>
    <p:sldId id="288" r:id="rId12"/>
    <p:sldId id="321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B34"/>
    <a:srgbClr val="4D4D4D"/>
    <a:srgbClr val="0072BC"/>
    <a:srgbClr val="F37065"/>
    <a:srgbClr val="F8A8A2"/>
    <a:srgbClr val="ABC8E7"/>
    <a:srgbClr val="89B1D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 varScale="1">
        <p:scale>
          <a:sx n="84" d="100"/>
          <a:sy n="84" d="100"/>
        </p:scale>
        <p:origin x="86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9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E8DF9-96AD-40EC-A4F7-330BA3FBA682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2E62C-C6BF-45BF-91ED-7AF723EFC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43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75FA7-844E-429E-8096-05F75DD867F9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18AF1-EC64-417C-8C72-3FD2D4B387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42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89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ово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Название слайда, шрифт </a:t>
            </a:r>
            <a:r>
              <a:rPr lang="ru-RU" dirty="0" err="1" smtClean="0"/>
              <a:t>Arial</a:t>
            </a:r>
            <a:r>
              <a:rPr lang="ru-RU" dirty="0" smtClean="0"/>
              <a:t>, 2</a:t>
            </a:r>
            <a:r>
              <a:rPr lang="en-US" dirty="0" smtClean="0"/>
              <a:t>4</a:t>
            </a:r>
            <a:r>
              <a:rPr lang="ru-RU" dirty="0" smtClean="0"/>
              <a:t> </a:t>
            </a:r>
            <a:r>
              <a:rPr lang="ru-RU" dirty="0" err="1" smtClean="0"/>
              <a:t>пт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4680519"/>
          </a:xfrm>
        </p:spPr>
        <p:txBody>
          <a:bodyPr/>
          <a:lstStyle>
            <a:lvl1pPr>
              <a:defRPr/>
            </a:lvl1pPr>
          </a:lstStyle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446074D7-7B97-4C60-B38F-D77E1B39E885}" type="datetime1">
              <a:rPr lang="ru-RU" smtClean="0"/>
              <a:t>05.02.2020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02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 фотографие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283968" y="1556792"/>
            <a:ext cx="3888432" cy="4536503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05.02.2020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496888" y="1557338"/>
            <a:ext cx="3600450" cy="36004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62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05.02.2020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7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март-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05.02.2020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Рисунок SmartArt 4"/>
          <p:cNvSpPr>
            <a:spLocks noGrp="1"/>
          </p:cNvSpPr>
          <p:nvPr>
            <p:ph type="dgm" sz="quarter" idx="14"/>
          </p:nvPr>
        </p:nvSpPr>
        <p:spPr>
          <a:xfrm>
            <a:off x="467544" y="1412875"/>
            <a:ext cx="7704906" cy="47529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905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05.02.2020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Диаграмма 5"/>
          <p:cNvSpPr>
            <a:spLocks noGrp="1"/>
          </p:cNvSpPr>
          <p:nvPr>
            <p:ph type="chart" sz="quarter" idx="14"/>
          </p:nvPr>
        </p:nvSpPr>
        <p:spPr>
          <a:xfrm>
            <a:off x="467544" y="1412875"/>
            <a:ext cx="7704906" cy="46799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52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05.02.2020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Таблица 4"/>
          <p:cNvSpPr>
            <a:spLocks noGrp="1"/>
          </p:cNvSpPr>
          <p:nvPr>
            <p:ph type="tbl" sz="quarter" idx="14"/>
          </p:nvPr>
        </p:nvSpPr>
        <p:spPr>
          <a:xfrm>
            <a:off x="467544" y="1412875"/>
            <a:ext cx="7704906" cy="44640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63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9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135067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8612012" y="6554111"/>
            <a:ext cx="281409" cy="1442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966201" rtl="0" eaLnBrk="1" fontAlgn="base" latinLnBrk="0" hangingPunct="1">
              <a:lnSpc>
                <a:spcPts val="1267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747F3F-2E8A-4EAB-A46A-01A88D87E6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66201" rtl="0" eaLnBrk="1" fontAlgn="base" latinLnBrk="0" hangingPunct="1">
                <a:lnSpc>
                  <a:spcPts val="1267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54981" y="120959"/>
            <a:ext cx="8638443" cy="55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805" tIns="40403" rIns="80805" bIns="40403" rtlCol="0" anchor="ctr">
            <a:noAutofit/>
          </a:bodyPr>
          <a:lstStyle>
            <a:lvl1pPr>
              <a:lnSpc>
                <a:spcPct val="100000"/>
              </a:lnSpc>
              <a:defRPr lang="en-US" sz="21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marL="0" lvl="0" defTabSz="1027874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6560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03848" y="2895079"/>
            <a:ext cx="4032448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203848" y="4509120"/>
            <a:ext cx="4032448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476672"/>
            <a:ext cx="3590921" cy="1005458"/>
          </a:xfrm>
          <a:prstGeom prst="rect">
            <a:avLst/>
          </a:prstGeom>
        </p:spPr>
      </p:pic>
      <p:sp>
        <p:nvSpPr>
          <p:cNvPr id="22" name="Объект 2"/>
          <p:cNvSpPr>
            <a:spLocks noGrp="1"/>
          </p:cNvSpPr>
          <p:nvPr>
            <p:ph idx="13" hasCustomPrompt="1"/>
          </p:nvPr>
        </p:nvSpPr>
        <p:spPr>
          <a:xfrm>
            <a:off x="3203848" y="6237312"/>
            <a:ext cx="4032448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91262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/>
          <p:cNvSpPr/>
          <p:nvPr userDrawn="1"/>
        </p:nvSpPr>
        <p:spPr>
          <a:xfrm>
            <a:off x="3890075" y="1"/>
            <a:ext cx="5253925" cy="6857999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53925" h="6857999">
                <a:moveTo>
                  <a:pt x="294467" y="0"/>
                </a:moveTo>
                <a:lnTo>
                  <a:pt x="5253925" y="0"/>
                </a:lnTo>
                <a:lnTo>
                  <a:pt x="5253925" y="6857999"/>
                </a:lnTo>
                <a:lnTo>
                  <a:pt x="0" y="6857999"/>
                </a:lnTo>
                <a:lnTo>
                  <a:pt x="1108128" y="2069023"/>
                </a:lnTo>
                <a:lnTo>
                  <a:pt x="2944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14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4163717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Слайд-разделител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/>
          <p:nvPr userDrawn="1"/>
        </p:nvSpPr>
        <p:spPr>
          <a:xfrm>
            <a:off x="-10260" y="550518"/>
            <a:ext cx="7678604" cy="5752892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4207789 w 9167247"/>
              <a:gd name="connsiteY0" fmla="*/ 0 h 6857999"/>
              <a:gd name="connsiteX1" fmla="*/ 0 w 9167247"/>
              <a:gd name="connsiteY1" fmla="*/ 0 h 6857999"/>
              <a:gd name="connsiteX2" fmla="*/ 9167247 w 9167247"/>
              <a:gd name="connsiteY2" fmla="*/ 6857999 h 6857999"/>
              <a:gd name="connsiteX3" fmla="*/ 3913322 w 9167247"/>
              <a:gd name="connsiteY3" fmla="*/ 6857999 h 6857999"/>
              <a:gd name="connsiteX4" fmla="*/ 5021450 w 9167247"/>
              <a:gd name="connsiteY4" fmla="*/ 2069023 h 6857999"/>
              <a:gd name="connsiteX5" fmla="*/ 4207789 w 9167247"/>
              <a:gd name="connsiteY5" fmla="*/ 0 h 6857999"/>
              <a:gd name="connsiteX0" fmla="*/ 4207789 w 5021450"/>
              <a:gd name="connsiteY0" fmla="*/ 0 h 6873497"/>
              <a:gd name="connsiteX1" fmla="*/ 0 w 5021450"/>
              <a:gd name="connsiteY1" fmla="*/ 0 h 6873497"/>
              <a:gd name="connsiteX2" fmla="*/ 15498 w 5021450"/>
              <a:gd name="connsiteY2" fmla="*/ 6873497 h 6873497"/>
              <a:gd name="connsiteX3" fmla="*/ 3913322 w 5021450"/>
              <a:gd name="connsiteY3" fmla="*/ 6857999 h 6873497"/>
              <a:gd name="connsiteX4" fmla="*/ 5021450 w 5021450"/>
              <a:gd name="connsiteY4" fmla="*/ 2069023 h 6873497"/>
              <a:gd name="connsiteX5" fmla="*/ 4207789 w 5021450"/>
              <a:gd name="connsiteY5" fmla="*/ 0 h 6873497"/>
              <a:gd name="connsiteX0" fmla="*/ 7722556 w 8536217"/>
              <a:gd name="connsiteY0" fmla="*/ 0 h 6873497"/>
              <a:gd name="connsiteX1" fmla="*/ 0 w 8536217"/>
              <a:gd name="connsiteY1" fmla="*/ 9246 h 6873497"/>
              <a:gd name="connsiteX2" fmla="*/ 3530265 w 8536217"/>
              <a:gd name="connsiteY2" fmla="*/ 6873497 h 6873497"/>
              <a:gd name="connsiteX3" fmla="*/ 7428089 w 8536217"/>
              <a:gd name="connsiteY3" fmla="*/ 6857999 h 6873497"/>
              <a:gd name="connsiteX4" fmla="*/ 8536217 w 8536217"/>
              <a:gd name="connsiteY4" fmla="*/ 2069023 h 6873497"/>
              <a:gd name="connsiteX5" fmla="*/ 7722556 w 8536217"/>
              <a:gd name="connsiteY5" fmla="*/ 0 h 6873497"/>
              <a:gd name="connsiteX0" fmla="*/ 7722556 w 8536217"/>
              <a:gd name="connsiteY0" fmla="*/ 0 h 6864251"/>
              <a:gd name="connsiteX1" fmla="*/ 0 w 8536217"/>
              <a:gd name="connsiteY1" fmla="*/ 9246 h 6864251"/>
              <a:gd name="connsiteX2" fmla="*/ 6416 w 8536217"/>
              <a:gd name="connsiteY2" fmla="*/ 6864251 h 6864251"/>
              <a:gd name="connsiteX3" fmla="*/ 7428089 w 8536217"/>
              <a:gd name="connsiteY3" fmla="*/ 6857999 h 6864251"/>
              <a:gd name="connsiteX4" fmla="*/ 8536217 w 8536217"/>
              <a:gd name="connsiteY4" fmla="*/ 2069023 h 6864251"/>
              <a:gd name="connsiteX5" fmla="*/ 7722556 w 8536217"/>
              <a:gd name="connsiteY5" fmla="*/ 0 h 6864251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36513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73498"/>
              <a:gd name="connsiteX1" fmla="*/ 0 w 8536217"/>
              <a:gd name="connsiteY1" fmla="*/ 9246 h 6873498"/>
              <a:gd name="connsiteX2" fmla="*/ 15497 w 8536217"/>
              <a:gd name="connsiteY2" fmla="*/ 6873498 h 6873498"/>
              <a:gd name="connsiteX3" fmla="*/ 7428089 w 8536217"/>
              <a:gd name="connsiteY3" fmla="*/ 6857999 h 6873498"/>
              <a:gd name="connsiteX4" fmla="*/ 8536217 w 8536217"/>
              <a:gd name="connsiteY4" fmla="*/ 2069023 h 6873498"/>
              <a:gd name="connsiteX5" fmla="*/ 7722556 w 8536217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478682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6413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64252"/>
              <a:gd name="connsiteX1" fmla="*/ 0 w 8999402"/>
              <a:gd name="connsiteY1" fmla="*/ 0 h 6864252"/>
              <a:gd name="connsiteX2" fmla="*/ 6413 w 8999402"/>
              <a:gd name="connsiteY2" fmla="*/ 6864252 h 6864252"/>
              <a:gd name="connsiteX3" fmla="*/ 7891274 w 8999402"/>
              <a:gd name="connsiteY3" fmla="*/ 6857999 h 6864252"/>
              <a:gd name="connsiteX4" fmla="*/ 8999402 w 8999402"/>
              <a:gd name="connsiteY4" fmla="*/ 2069023 h 6864252"/>
              <a:gd name="connsiteX5" fmla="*/ 8185741 w 8999402"/>
              <a:gd name="connsiteY5" fmla="*/ 0 h 686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99402" h="6864252">
                <a:moveTo>
                  <a:pt x="8185741" y="0"/>
                </a:moveTo>
                <a:lnTo>
                  <a:pt x="0" y="0"/>
                </a:lnTo>
                <a:cubicBezTo>
                  <a:pt x="2139" y="2285002"/>
                  <a:pt x="4274" y="4579250"/>
                  <a:pt x="6413" y="6864252"/>
                </a:cubicBezTo>
                <a:lnTo>
                  <a:pt x="7891274" y="6857999"/>
                </a:lnTo>
                <a:lnTo>
                  <a:pt x="8999402" y="2069023"/>
                </a:lnTo>
                <a:lnTo>
                  <a:pt x="8185741" y="0"/>
                </a:lnTo>
                <a:close/>
              </a:path>
            </a:pathLst>
          </a:custGeom>
          <a:solidFill>
            <a:srgbClr val="00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4380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9" name="Подзаголовок 2"/>
          <p:cNvSpPr txBox="1">
            <a:spLocks/>
          </p:cNvSpPr>
          <p:nvPr userDrawn="1"/>
        </p:nvSpPr>
        <p:spPr>
          <a:xfrm>
            <a:off x="2843808" y="5661248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4EA-6A61-441B-9399-54A33483BC2E}" type="datetime1">
              <a:rPr lang="ru-RU" smtClean="0"/>
              <a:t>05.02.2020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84380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09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лайд-разделитель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356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192" y="6309320"/>
            <a:ext cx="2133600" cy="365125"/>
          </a:xfrm>
        </p:spPr>
        <p:txBody>
          <a:bodyPr/>
          <a:lstStyle/>
          <a:p>
            <a:fld id="{52F389DC-9E19-4EE8-A8D3-3244F47808F8}" type="datetime1">
              <a:rPr lang="ru-RU" smtClean="0"/>
              <a:t>05.02.2020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007" y="5015830"/>
            <a:ext cx="3590921" cy="1005458"/>
          </a:xfrm>
          <a:prstGeom prst="rect">
            <a:avLst/>
          </a:prstGeom>
        </p:spPr>
      </p:pic>
      <p:sp>
        <p:nvSpPr>
          <p:cNvPr id="13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82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Слайд-разделитель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707904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725668" y="5296123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E28C9B7-77DB-42B5-AD07-0761FECA3530}" type="datetime1">
              <a:rPr lang="ru-RU" smtClean="0"/>
              <a:t>05.02.2020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3707904" y="6309320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707904" y="1556792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571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792088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7F6E1B9-6978-49A0-B769-AA0B478E9013}" type="datetime1">
              <a:rPr lang="ru-RU" smtClean="0"/>
              <a:t>05.02.2020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700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2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3394720" cy="4536504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FB904C4-4AB9-4D84-8905-B291CF4EBD02}" type="datetime1">
              <a:rPr lang="ru-RU" smtClean="0"/>
              <a:t>05.02.2020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9" name="Полилиния 8"/>
          <p:cNvSpPr/>
          <p:nvPr userDrawn="1"/>
        </p:nvSpPr>
        <p:spPr>
          <a:xfrm>
            <a:off x="4479010" y="1890793"/>
            <a:ext cx="3773837" cy="3525865"/>
          </a:xfrm>
          <a:custGeom>
            <a:avLst/>
            <a:gdLst>
              <a:gd name="connsiteX0" fmla="*/ 15498 w 3773837"/>
              <a:gd name="connsiteY0" fmla="*/ 0 h 3525865"/>
              <a:gd name="connsiteX1" fmla="*/ 3332136 w 3773837"/>
              <a:gd name="connsiteY1" fmla="*/ 0 h 3525865"/>
              <a:gd name="connsiteX2" fmla="*/ 3773837 w 3773837"/>
              <a:gd name="connsiteY2" fmla="*/ 1751309 h 3525865"/>
              <a:gd name="connsiteX3" fmla="*/ 3363132 w 3773837"/>
              <a:gd name="connsiteY3" fmla="*/ 3525865 h 3525865"/>
              <a:gd name="connsiteX4" fmla="*/ 0 w 3773837"/>
              <a:gd name="connsiteY4" fmla="*/ 3525865 h 3525865"/>
              <a:gd name="connsiteX5" fmla="*/ 418454 w 3773837"/>
              <a:gd name="connsiteY5" fmla="*/ 1720312 h 3525865"/>
              <a:gd name="connsiteX6" fmla="*/ 15498 w 3773837"/>
              <a:gd name="connsiteY6" fmla="*/ 0 h 3525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73837" h="3525865">
                <a:moveTo>
                  <a:pt x="15498" y="0"/>
                </a:moveTo>
                <a:lnTo>
                  <a:pt x="3332136" y="0"/>
                </a:lnTo>
                <a:lnTo>
                  <a:pt x="3773837" y="1751309"/>
                </a:lnTo>
                <a:lnTo>
                  <a:pt x="3363132" y="3525865"/>
                </a:lnTo>
                <a:lnTo>
                  <a:pt x="0" y="3525865"/>
                </a:lnTo>
                <a:lnTo>
                  <a:pt x="418454" y="1720312"/>
                </a:lnTo>
                <a:lnTo>
                  <a:pt x="15498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l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147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3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17209395-9309-40E7-BD11-3D5233B4DE8A}" type="datetime1">
              <a:rPr lang="ru-RU" smtClean="0"/>
              <a:t>05.02.2020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14" name="Объект 13"/>
          <p:cNvSpPr>
            <a:spLocks noGrp="1"/>
          </p:cNvSpPr>
          <p:nvPr>
            <p:ph sz="quarter" idx="14" hasCustomPrompt="1"/>
          </p:nvPr>
        </p:nvSpPr>
        <p:spPr>
          <a:xfrm>
            <a:off x="4787900" y="1844675"/>
            <a:ext cx="3097213" cy="3600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16" name="Таблица 15"/>
          <p:cNvSpPr>
            <a:spLocks noGrp="1"/>
          </p:cNvSpPr>
          <p:nvPr>
            <p:ph type="tbl" sz="quarter" idx="15"/>
          </p:nvPr>
        </p:nvSpPr>
        <p:spPr>
          <a:xfrm>
            <a:off x="496888" y="1412875"/>
            <a:ext cx="3427412" cy="44640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511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6F5B6-0779-414D-AD4B-2629AC442E8D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D1AC2-DB3A-44E5-BAA1-B1713F77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49" r:id="rId2"/>
    <p:sldLayoutId id="2147483660" r:id="rId3"/>
    <p:sldLayoutId id="2147483662" r:id="rId4"/>
    <p:sldLayoutId id="2147483663" r:id="rId5"/>
    <p:sldLayoutId id="2147483664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6" r:id="rId14"/>
    <p:sldLayoutId id="2147483693" r:id="rId15"/>
    <p:sldLayoutId id="2147483695" r:id="rId1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6.JP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jpe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4D4D4D"/>
                </a:solidFill>
              </a:rPr>
              <a:t>Инструменты поддержки малого и среднего предпринимательства</a:t>
            </a:r>
            <a:endParaRPr lang="ru-RU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5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966041"/>
              </p:ext>
            </p:extLst>
          </p:nvPr>
        </p:nvGraphicFramePr>
        <p:xfrm>
          <a:off x="185051" y="873204"/>
          <a:ext cx="8773898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254"/>
                <a:gridCol w="7178644"/>
              </a:tblGrid>
              <a:tr h="370840">
                <a:tc>
                  <a:txBody>
                    <a:bodyPr/>
                    <a:lstStyle/>
                    <a:p>
                      <a:pPr marL="0" algn="ctr" defTabSz="1072689" rtl="0" eaLnBrk="1" latinLnBrk="0" hangingPunct="1"/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Направление</a:t>
                      </a:r>
                      <a:endParaRPr lang="ru-RU" sz="105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72689" rtl="0" eaLnBrk="1" latinLnBrk="0" hangingPunct="1"/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Критерии</a:t>
                      </a:r>
                      <a:endParaRPr lang="ru-RU" sz="105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Спорт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Субъекты МСП, реализующие проекты в области создания и развития объектов спортивной инфраструктуры, в </a:t>
                      </a:r>
                      <a:r>
                        <a:rPr lang="ru-RU" sz="1050" kern="120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т.ч</a:t>
                      </a: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соответствии с Бизнес планом, сформированным на портале "Бизнес-навигатор МСП" на цели, реализуемые в сфере в сфере физической культуры и спорта, либо в рамках исполнения контрактов в соответствии с Федеральными законами 223-ФЗ и 44-ФЗ цели поставки спорттоваров, поставки или ремонта спортивного оборудования, а также на цели финансирования инвестиций в области создания и развития объектов спортивной инфраструктуры.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Семейный бизнес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Субъекты МСП, соответствующие любому из перечисленных условий: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Индивидуальные предприниматели, наемными работниками которых являются члены их семей (не менее одного);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Юридические лица, в штате, которых работают члены семьи (не менее одного) лица/лиц (одной семьи),  которым принадлежит 100% долей в уставном капитале.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Участники закупок у крупнейших заказчиков по 223-ФЗ, 44-ФЗ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в течение последних 2 лет заключал хотя бы 1 контракт в рамках Федеральных законов 223-ФЗ и 44-ФЗ.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Экспортно-ориентированные компании либо экспортеры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Субъекты МСП – осуществляющие поставки производимой продукции на зарубежные рынки (далее – экспортеры) в рамках соответствующего контракта или производители, заключившие с экспортером договор на поставку производимой ими продукции на зарубежные рынки.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911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Субъекты МСП, бизнес которых пострадал от стихийных бедствий.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Молодежь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Индивидуальные предприниматели в возрасте не более 30 лет или юридические лица, при условии, что единоличным исполнительным органом такого юридического лица является гражданин (-ка) РФ в возрасте не более 30 лет и 50% и более долей в уставном капитале этой организации принадлежит указанному гражданину (-</a:t>
                      </a:r>
                      <a:r>
                        <a:rPr lang="ru-RU" sz="1050" kern="1200" dirty="0" err="1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ке</a:t>
                      </a: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 РФ.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Лица с ограниченными возможностями здоровья (ОВЗ)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обеспечивает занятость лицам с ограниченными возможностями здоровья при условии, что по итогам предыдущего календарного года среднесписочная численность указанных лиц среди работников Субъекта МСП составляет не менее 50%, а доля в фонде оплаты труда - не менее 25%.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Фасоль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Субъекты МСП, осуществляющие сотрудничество с ООО «Метро Кэш энд Кэрри Россия» в рамках открытия мини-</a:t>
                      </a:r>
                      <a:r>
                        <a:rPr lang="ru-RU" sz="1050" kern="1200" dirty="0" err="1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маркетов</a:t>
                      </a: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«Фасоль».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</a:tbl>
          </a:graphicData>
        </a:graphic>
      </p:graphicFrame>
      <p:sp>
        <p:nvSpPr>
          <p:cNvPr id="5" name="Freeform 5"/>
          <p:cNvSpPr/>
          <p:nvPr/>
        </p:nvSpPr>
        <p:spPr>
          <a:xfrm>
            <a:off x="137430" y="188640"/>
            <a:ext cx="8755049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отнесения к приоритетным направлениям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05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918687"/>
              </p:ext>
            </p:extLst>
          </p:nvPr>
        </p:nvGraphicFramePr>
        <p:xfrm>
          <a:off x="323528" y="908720"/>
          <a:ext cx="7560840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0840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Гарантии в рамках №44-ФЗ и №223-ФЗ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784100" y="1844824"/>
            <a:ext cx="1495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ГАРАНТИИ</a:t>
            </a:r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4784100" y="2852936"/>
            <a:ext cx="5725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784100" y="4149080"/>
            <a:ext cx="18822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СТОИМОСТЬ ГАРАНТИИ</a:t>
            </a:r>
            <a:endParaRPr lang="ru-RU" sz="11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198" y="3162177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1674" y="4458320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9405" y="2156679"/>
            <a:ext cx="639863" cy="6251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432172" y="2318683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1 0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00 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51696" y="3162177"/>
            <a:ext cx="3152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гарантия до 10 млн руб. –  до 24 часов</a:t>
            </a:r>
          </a:p>
          <a:p>
            <a:pPr marL="171450" indent="-171450"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гарантия до 100 млн руб. –  до 2 рабочих дней</a:t>
            </a:r>
          </a:p>
          <a:p>
            <a:pPr marL="171450" indent="-171450"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гарантия от 1000 млн руб. –  до 5 рабочих дней</a:t>
            </a:r>
          </a:p>
        </p:txBody>
      </p:sp>
      <p:sp>
        <p:nvSpPr>
          <p:cNvPr id="29" name="Freeform 5"/>
          <p:cNvSpPr/>
          <p:nvPr/>
        </p:nvSpPr>
        <p:spPr>
          <a:xfrm>
            <a:off x="323528" y="116632"/>
            <a:ext cx="7560840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Гарантийная поддержка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4" y="1862378"/>
            <a:ext cx="4319099" cy="373426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432172" y="4437112"/>
            <a:ext cx="317227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до 2 млн.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рублей - 4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годовых, но не менее 999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рублей;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от 2 млн. руб. до 50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 - 3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годовых;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от 50 млн. руб. до 1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млрд рублей - от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2 %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41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895079"/>
            <a:ext cx="7200800" cy="1974081"/>
          </a:xfrm>
        </p:spPr>
        <p:txBody>
          <a:bodyPr/>
          <a:lstStyle/>
          <a:p>
            <a:r>
              <a:rPr lang="ru-RU" sz="2000" dirty="0" smtClean="0"/>
              <a:t>Контакты</a:t>
            </a:r>
            <a:r>
              <a:rPr lang="en-US" sz="2000" dirty="0" smtClean="0"/>
              <a:t>: </a:t>
            </a:r>
            <a:r>
              <a:rPr lang="ru-RU" sz="2000" dirty="0" smtClean="0"/>
              <a:t>Иркутск</a:t>
            </a:r>
            <a:r>
              <a:rPr lang="en-US" sz="2000" dirty="0" smtClean="0"/>
              <a:t>,</a:t>
            </a:r>
            <a:r>
              <a:rPr lang="ru-RU" sz="2000" dirty="0" smtClean="0"/>
              <a:t> ул. Рабочая</a:t>
            </a:r>
            <a:r>
              <a:rPr lang="en-US" sz="2000" dirty="0" smtClean="0"/>
              <a:t>,</a:t>
            </a:r>
            <a:r>
              <a:rPr lang="ru-RU" sz="2000" dirty="0" smtClean="0"/>
              <a:t> дом </a:t>
            </a:r>
            <a:r>
              <a:rPr lang="ru-RU" sz="2000" dirty="0" smtClean="0"/>
              <a:t>2а/4.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тел. 8 903 254 80 60 – Титов Николай Николаевич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тел. 8 963 715 84 29 – Кляйнфельдер Андрей Вячеславович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23565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3778"/>
            <a:ext cx="5914999" cy="868958"/>
          </a:xfrm>
        </p:spPr>
        <p:txBody>
          <a:bodyPr/>
          <a:lstStyle/>
          <a:p>
            <a:pPr algn="l"/>
            <a:r>
              <a:rPr lang="ru-RU" sz="3600" dirty="0" smtClean="0">
                <a:latin typeface="Arial" pitchFamily="34" charset="0"/>
                <a:cs typeface="Arial" pitchFamily="34" charset="0"/>
              </a:rPr>
              <a:t>О Банке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6316"/>
              </p:ext>
            </p:extLst>
          </p:nvPr>
        </p:nvGraphicFramePr>
        <p:xfrm>
          <a:off x="467544" y="1268762"/>
          <a:ext cx="7704856" cy="4651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4856"/>
              </a:tblGrid>
              <a:tr h="965930">
                <a:tc>
                  <a:txBody>
                    <a:bodyPr/>
                    <a:lstStyle/>
                    <a:p>
                      <a:endParaRPr lang="ru-RU" sz="14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8E7"/>
                    </a:solidFill>
                  </a:tcPr>
                </a:tc>
              </a:tr>
              <a:tr h="921426">
                <a:tc>
                  <a:txBody>
                    <a:bodyPr/>
                    <a:lstStyle/>
                    <a:p>
                      <a:endParaRPr lang="ru-RU" sz="14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4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  <a:endParaRPr lang="ru-RU" sz="18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8A8A2"/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952" b="30213"/>
          <a:stretch/>
        </p:blipFill>
        <p:spPr>
          <a:xfrm>
            <a:off x="539553" y="5217354"/>
            <a:ext cx="432047" cy="50392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97" r="10786"/>
          <a:stretch/>
        </p:blipFill>
        <p:spPr>
          <a:xfrm>
            <a:off x="540000" y="4293096"/>
            <a:ext cx="432000" cy="5039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3" r="6139"/>
          <a:stretch/>
        </p:blipFill>
        <p:spPr>
          <a:xfrm>
            <a:off x="540000" y="3356992"/>
            <a:ext cx="542886" cy="47495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2492896"/>
            <a:ext cx="471326" cy="50405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1556792"/>
            <a:ext cx="553061" cy="5040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640" y="5157192"/>
            <a:ext cx="1997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АО «МСП Банк»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учреждено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331640" y="4077072"/>
            <a:ext cx="3192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Реализует государственную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программу финансовой 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поддержки МСП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31640" y="3212976"/>
            <a:ext cx="272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Реализует гарантийную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поддержку МСП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331640" y="2420888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Участник национальной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гарантийной системы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331640" y="1484784"/>
            <a:ext cx="4724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Осуществляет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прямое кредитование МСП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932040" y="5363924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1999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58549" y="4338977"/>
            <a:ext cx="14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2004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21771" y="3383119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2013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65827" y="251031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2016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30790" y="1556792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2017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4731082" y="731318"/>
            <a:ext cx="2505214" cy="484051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узел 18"/>
          <p:cNvSpPr/>
          <p:nvPr/>
        </p:nvSpPr>
        <p:spPr>
          <a:xfrm>
            <a:off x="6156200" y="2636912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6625393" y="1714791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узел 35"/>
          <p:cNvSpPr/>
          <p:nvPr/>
        </p:nvSpPr>
        <p:spPr>
          <a:xfrm>
            <a:off x="5705277" y="3494825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4659082" y="5499830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5136853" y="4565509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F0C3E1D0-B99E-411B-BCE4-D3E6DB7EA49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/>
          </p:nvPr>
        </p:nvGraphicFramePr>
        <p:xfrm>
          <a:off x="395536" y="721271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Программа Минсельхоза России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7" y="1434842"/>
            <a:ext cx="75608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МСП Банк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аккредитован в качестве уполномоченного банка для льготного кредитования сельхозпредприятий в рамках программы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Министерства сельского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хозяйства Российской Федерации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 В рамках существующей линейки кредитных продуктов при соответствии требованиям указанной программы кредитование осуществляется на льготных условиях: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2015262"/>
            <a:ext cx="5725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2015262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162" y="2408573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2393863"/>
            <a:ext cx="632508" cy="60308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76708" y="2380818"/>
            <a:ext cx="2025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Льготный краткосрочный кредит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до 1 года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71600" y="2740858"/>
            <a:ext cx="2104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Льготный инвестиционный кредит – от 2 до 15 лет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01392" y="245282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1% до 5% годовых</a:t>
            </a:r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/>
          </p:nvPr>
        </p:nvGraphicFramePr>
        <p:xfrm>
          <a:off x="467544" y="3170684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Программа Минэкономразвития России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26032" y="4797152"/>
            <a:ext cx="5725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2771800" y="4842738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5296849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4052" y="5324854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064" y="5302790"/>
            <a:ext cx="639863" cy="625153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946140" y="5207863"/>
            <a:ext cx="2111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smtClean="0">
                <a:latin typeface="Arial" pitchFamily="34" charset="0"/>
                <a:cs typeface="Arial" pitchFamily="34" charset="0"/>
              </a:rPr>
              <a:t>Кредит на инвестиционные цели – до 10 лет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63888" y="5383372"/>
            <a:ext cx="998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8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,5% годовых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5536" y="3983306"/>
            <a:ext cx="7560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МСП Банк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аккредитован в качестве уполномоченного банка для льготного кредитования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по программе Министерства экономического развития Российской Федерации. В рамках существующей линейки кредитных продуктов при соответствии требованиям указанной программы кредитование осуществляется на льготных условиях: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46141" y="5549170"/>
            <a:ext cx="1924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Кредит на оборотные цели – до 3 лет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48064" y="1988840"/>
            <a:ext cx="25138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СООТВЕТСТВИЕ ТРЕБОВАНИЯМ </a:t>
            </a:r>
            <a:endParaRPr lang="en-US" sz="1100" dirty="0" smtClean="0">
              <a:solidFill>
                <a:srgbClr val="0072B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ПРОГРАММЫ</a:t>
            </a:r>
            <a:endParaRPr lang="ru-RU" sz="1100" dirty="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064" y="2420888"/>
            <a:ext cx="639863" cy="625153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5802803" y="2380818"/>
            <a:ext cx="2369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Сумма кредита не превышает установленную для субъекта РФ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96136" y="2740858"/>
            <a:ext cx="2369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Целевое использование предусмотрено Программой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298530" y="4842738"/>
            <a:ext cx="25138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СООТВЕТСТВИЕ ТРЕБОВАНИЯМ </a:t>
            </a:r>
            <a:endParaRPr lang="en-US" sz="1100" dirty="0" smtClean="0">
              <a:solidFill>
                <a:srgbClr val="0072B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ПРОГРАММЫ</a:t>
            </a:r>
            <a:endParaRPr lang="ru-RU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5796136" y="5256952"/>
            <a:ext cx="23695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умма кредита на инвестиционные цели – от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0,5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млн 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2 000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млн, на оборотные цели – от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0,5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00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млн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96136" y="5971767"/>
            <a:ext cx="23695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Деятельность субъекта МСП предусмотрена Программой в части приоритетных отраслей</a:t>
            </a:r>
          </a:p>
        </p:txBody>
      </p:sp>
      <p:sp>
        <p:nvSpPr>
          <p:cNvPr id="31" name="Freeform 5"/>
          <p:cNvSpPr/>
          <p:nvPr/>
        </p:nvSpPr>
        <p:spPr>
          <a:xfrm>
            <a:off x="323528" y="116632"/>
            <a:ext cx="7560840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Кредитная поддержка по Программам субсидирования процентной ставки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6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408185"/>
              </p:ext>
            </p:extLst>
          </p:nvPr>
        </p:nvGraphicFramePr>
        <p:xfrm>
          <a:off x="395536" y="1412777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«Оборотное кредитование»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2124145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</a:t>
            </a:r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ополнение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оборотных средств, финансирование текущей деятельности (включая выплату заработной платы и пр. платежи, за исключением уплаты налогов и сборов), а также финансирование участия в тендере (конкурсе).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2969927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2969926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387854" y="2969927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5850" y="3329967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5428" y="3329967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3282335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3608" y="3329967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 до 500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7348" y="3329967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75928" y="3212976"/>
            <a:ext cx="3139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Приоритетные отрасли: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годовых;</a:t>
            </a:r>
            <a:endParaRPr lang="ru-RU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Неприоритетные отрасли:</a:t>
            </a:r>
            <a:endParaRPr lang="en-US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годовых;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</p:txBody>
      </p:sp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385193" y="116632"/>
            <a:ext cx="6419055" cy="648073"/>
          </a:xfrm>
        </p:spPr>
        <p:txBody>
          <a:bodyPr/>
          <a:lstStyle/>
          <a:p>
            <a:pPr algn="l"/>
            <a:r>
              <a:rPr lang="ru-RU" sz="3600" dirty="0" smtClean="0">
                <a:latin typeface="Arial" pitchFamily="34" charset="0"/>
                <a:cs typeface="Arial" pitchFamily="34" charset="0"/>
              </a:rPr>
              <a:t>Продукты Банка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8" name="Таблица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578891"/>
              </p:ext>
            </p:extLst>
          </p:nvPr>
        </p:nvGraphicFramePr>
        <p:xfrm>
          <a:off x="403700" y="4077073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«Инвестиционное кредитование»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403700" y="4788441"/>
            <a:ext cx="7632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</a:t>
            </a:r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инвестиций для приобретения, реконструкции, модернизации, ремонта основных средств, а также для строительства зданий и сооружений производственного назначения.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700" y="5517233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51" name="TextBox 50"/>
          <p:cNvSpPr txBox="1"/>
          <p:nvPr/>
        </p:nvSpPr>
        <p:spPr>
          <a:xfrm>
            <a:off x="2347916" y="551723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4396018" y="5517233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4014" y="5877273"/>
            <a:ext cx="603089" cy="588379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592" y="5877273"/>
            <a:ext cx="632508" cy="603089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005" y="5829641"/>
            <a:ext cx="639863" cy="625153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051772" y="5877273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 до 1000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015512" y="5877273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84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5"/>
          <p:cNvSpPr/>
          <p:nvPr/>
        </p:nvSpPr>
        <p:spPr>
          <a:xfrm>
            <a:off x="433387" y="764705"/>
            <a:ext cx="7450981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Кредитная поддержка в рамках базовых кредитных продуктов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96657" y="5758092"/>
            <a:ext cx="3139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Приоритетные отрасли: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1% годовых;</a:t>
            </a:r>
            <a:endParaRPr lang="ru-RU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Неприоритетные отрасли:</a:t>
            </a:r>
            <a:endParaRPr lang="en-US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1% годовых;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10,1% годовых</a:t>
            </a:r>
          </a:p>
        </p:txBody>
      </p:sp>
    </p:spTree>
    <p:extLst>
      <p:ext uri="{BB962C8B-B14F-4D97-AF65-F5344CB8AC3E}">
        <p14:creationId xmlns:p14="http://schemas.microsoft.com/office/powerpoint/2010/main" val="411923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631408"/>
              </p:ext>
            </p:extLst>
          </p:nvPr>
        </p:nvGraphicFramePr>
        <p:xfrm>
          <a:off x="395536" y="907559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«Контрактное кредитование»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23528" y="1843663"/>
            <a:ext cx="316835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</a:t>
            </a:r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расходов, связанных с исполнением Заемщиком контракта в рамках Федеральных законов 223-ФЗ и 44-ФЗ, но не более 70% суммы контракта уменьшенной на сумму аванса, предусмотренного контрактом или полученного от заказчика, а также на сумму произведенных оплат в рамках выполнения контракта. в случае если финансирование осуществляется до заключения контракта - не более 70% от величины максимальной закупки, указанной в параметрах закупки на сайте zakupki.gov.ru.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36" y="4579968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2555776" y="4579967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716016" y="4579968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1874" y="4940008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3590" y="4940008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4892376"/>
            <a:ext cx="639863" cy="6251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43608" y="4940008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 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23372" y="4940008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36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1699647"/>
            <a:ext cx="4121593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536" y="5437673"/>
            <a:ext cx="20162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но не более 70% суммы контракта, уменьшенной на сумму полученного аванса и на сумму произведенных оплат за выполнение контракта от заказчика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27784" y="5436512"/>
            <a:ext cx="20162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но не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более срока действия контракта, увеличенного на 90 дней.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76098" y="4940008"/>
            <a:ext cx="3139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Приоритетные отрасли: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годовых;</a:t>
            </a:r>
            <a:endParaRPr lang="ru-RU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Неприоритетные отрасли:</a:t>
            </a:r>
            <a:endParaRPr lang="en-US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годовых;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</p:txBody>
      </p:sp>
      <p:sp>
        <p:nvSpPr>
          <p:cNvPr id="27" name="Freeform 5"/>
          <p:cNvSpPr/>
          <p:nvPr/>
        </p:nvSpPr>
        <p:spPr>
          <a:xfrm>
            <a:off x="433387" y="332656"/>
            <a:ext cx="7450981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Кредитная поддержка в рамках базовых кредитных продуктов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39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261241"/>
              </p:ext>
            </p:extLst>
          </p:nvPr>
        </p:nvGraphicFramePr>
        <p:xfrm>
          <a:off x="395536" y="907559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«Рефинансирование»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23528" y="1843663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</a:t>
            </a:r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рефинансирование кредитов  (займов), выданных другими кредитными организациями на оборотные и инвестиционные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цели.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" descr="C:\Users\b05frv\Desktop\Depositphotos_58440907_original-val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368" y="1700808"/>
            <a:ext cx="4572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4487946" y="4769857"/>
            <a:ext cx="399660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>
                <a:latin typeface="Arial" pitchFamily="34" charset="0"/>
                <a:cs typeface="Arial" pitchFamily="34" charset="0"/>
              </a:rPr>
              <a:t>Приоритетные отрасли на оборотные </a:t>
            </a:r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цели: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годовых;</a:t>
            </a:r>
          </a:p>
          <a:p>
            <a:r>
              <a:rPr lang="ru-RU" sz="1000" u="sng" dirty="0">
                <a:latin typeface="Arial" pitchFamily="34" charset="0"/>
                <a:cs typeface="Arial" pitchFamily="34" charset="0"/>
              </a:rPr>
              <a:t>Приоритетные отрасли на </a:t>
            </a:r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инвестиционные цели: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9,1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годовых</a:t>
            </a:r>
            <a:endParaRPr lang="ru-RU" sz="1000" u="sng" dirty="0" smtClean="0">
              <a:latin typeface="Arial" pitchFamily="34" charset="0"/>
              <a:cs typeface="Arial" pitchFamily="34" charset="0"/>
            </a:endParaRPr>
          </a:p>
          <a:p>
            <a:endParaRPr lang="ru-RU" sz="10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Неприоритетные </a:t>
            </a:r>
            <a:r>
              <a:rPr lang="ru-RU" sz="1000" u="sng" dirty="0">
                <a:latin typeface="Arial" pitchFamily="34" charset="0"/>
                <a:cs typeface="Arial" pitchFamily="34" charset="0"/>
              </a:rPr>
              <a:t>отрасли на </a:t>
            </a:r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оборотные цели: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годовых;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endParaRPr lang="ru-RU" sz="10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>
                <a:latin typeface="Arial" pitchFamily="34" charset="0"/>
                <a:cs typeface="Arial" pitchFamily="34" charset="0"/>
              </a:rPr>
              <a:t>Неприоритетные отрасли на </a:t>
            </a:r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инвестиционные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среднего бизнеса – 9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годовых;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малого бизнеса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10,1%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2937599"/>
            <a:ext cx="12827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59391" y="4448145"/>
            <a:ext cx="1160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3779912" y="4448145"/>
            <a:ext cx="15343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000" dirty="0"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55" y="4849380"/>
            <a:ext cx="603089" cy="588379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446" y="4770127"/>
            <a:ext cx="632508" cy="60308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284984"/>
            <a:ext cx="639863" cy="625153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899592" y="4869160"/>
            <a:ext cx="2441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пополнение оборотных средств, финансирование текущей деятельности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 не более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месяцев 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финансирование инвестиций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не более 84 месяцев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7584" y="3261038"/>
            <a:ext cx="25395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 1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до 500 млн рублей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инвестиционные цели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 1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до 1000 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reeform 5"/>
          <p:cNvSpPr/>
          <p:nvPr/>
        </p:nvSpPr>
        <p:spPr>
          <a:xfrm>
            <a:off x="433387" y="260648"/>
            <a:ext cx="7450981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Кредитная поддержка в рамках базовых кредитных продуктов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76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91881"/>
              </p:ext>
            </p:extLst>
          </p:nvPr>
        </p:nvGraphicFramePr>
        <p:xfrm>
          <a:off x="52113" y="908720"/>
          <a:ext cx="9025420" cy="604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3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76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437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389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7839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5809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04880">
                <a:tc>
                  <a:txBody>
                    <a:bodyPr/>
                    <a:lstStyle/>
                    <a:p>
                      <a:pPr marL="0" algn="ctr" defTabSz="1072689" rtl="0" eaLnBrk="1" latinLnBrk="0" hangingPunct="1">
                        <a:spcAft>
                          <a:spcPts val="0"/>
                        </a:spcAft>
                      </a:pPr>
                      <a:endParaRPr lang="ru-RU" sz="1200" b="1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72689" rtl="0" eaLnBrk="1" latinLnBrk="0" hangingPunct="1">
                        <a:spcAft>
                          <a:spcPts val="0"/>
                        </a:spcAft>
                      </a:pPr>
                      <a:endParaRPr lang="ru-RU" sz="1000" b="0" i="1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baseline="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185052" y="1595264"/>
            <a:ext cx="8819159" cy="0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85051" y="6309320"/>
            <a:ext cx="8819160" cy="1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62002" y="1923260"/>
            <a:ext cx="1661724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Оборотное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кредитование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2113" y="1916833"/>
            <a:ext cx="258138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2113" y="3140969"/>
            <a:ext cx="258138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2113" y="4149081"/>
            <a:ext cx="258138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2113" y="5096218"/>
            <a:ext cx="258138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2113" y="5814421"/>
            <a:ext cx="258138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62001" y="3140969"/>
            <a:ext cx="1595254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Инвестиционное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кредитование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62002" y="4149081"/>
            <a:ext cx="1661723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Контрактное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кредитование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2002" y="5096218"/>
            <a:ext cx="1883586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Рефинансирование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62002" y="5816298"/>
            <a:ext cx="1750649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 smtClean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Микрокредит</a:t>
            </a:r>
            <a:endParaRPr lang="ru-RU" sz="1200" b="1" dirty="0">
              <a:solidFill>
                <a:srgbClr val="4D4D4D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85051" y="2723229"/>
            <a:ext cx="8819160" cy="15472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85051" y="3904257"/>
            <a:ext cx="8819160" cy="1917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85052" y="4860776"/>
            <a:ext cx="8819159" cy="0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85052" y="5589240"/>
            <a:ext cx="8819159" cy="0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C:\Users\b05frv\Downloads\robo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021" y="2116299"/>
            <a:ext cx="394354" cy="42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b05frv\Downloads\tract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478" y="1675915"/>
            <a:ext cx="301438" cy="32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05frv\Downloads\cavi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641" y="1694979"/>
            <a:ext cx="283842" cy="30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b05frv\Downloads\business-woma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984" y="2164145"/>
            <a:ext cx="350189" cy="37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1" descr="C:\Users\b05frv\Downloads\gym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641" y="2116298"/>
            <a:ext cx="423611" cy="45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b05frv\Downloads\industr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633" y="1628801"/>
            <a:ext cx="344929" cy="37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5" descr="C:\Users\b05frv\Downloads\robo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999" y="3332011"/>
            <a:ext cx="394354" cy="42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6" descr="C:\Users\b05frv\Downloads\tract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456" y="2903153"/>
            <a:ext cx="301438" cy="32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7" descr="C:\Users\b05frv\Downloads\cavi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619" y="2922217"/>
            <a:ext cx="283842" cy="30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8" descr="C:\Users\b05frv\Downloads\business-woma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62" y="3389583"/>
            <a:ext cx="341211" cy="36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9" descr="C:\Users\b05frv\Downloads\couple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611" y="2829267"/>
            <a:ext cx="369641" cy="40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10" descr="C:\Users\b05frv\Downloads\family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405" y="3366101"/>
            <a:ext cx="362886" cy="39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11" descr="C:\Users\b05frv\Downloads\gym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641" y="3386805"/>
            <a:ext cx="437763" cy="47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12" descr="C:\Users\b05frv\Downloads\industr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363" y="2856039"/>
            <a:ext cx="344929" cy="37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11" descr="C:\Users\b05frv\Downloads\gym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640" y="4150831"/>
            <a:ext cx="424537" cy="45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12" descr="C:\Users\b05frv\Downloads\industr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363" y="5659225"/>
            <a:ext cx="344929" cy="37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7" descr="C:\Users\b05frv\Downloads\cavi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136" y="5725403"/>
            <a:ext cx="283842" cy="30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b05frv\Downloads\911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37" y="5028046"/>
            <a:ext cx="333638" cy="36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4" name="Прямая соединительная линия 93"/>
          <p:cNvCxnSpPr/>
          <p:nvPr/>
        </p:nvCxnSpPr>
        <p:spPr>
          <a:xfrm>
            <a:off x="2112650" y="866606"/>
            <a:ext cx="0" cy="5442714"/>
          </a:xfrm>
          <a:prstGeom prst="line">
            <a:avLst/>
          </a:prstGeom>
          <a:ln w="15875">
            <a:solidFill>
              <a:srgbClr val="0072BC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5364088" y="866606"/>
            <a:ext cx="0" cy="5442714"/>
          </a:xfrm>
          <a:prstGeom prst="line">
            <a:avLst/>
          </a:prstGeom>
          <a:ln w="15875">
            <a:solidFill>
              <a:srgbClr val="0072BC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9" name="Picture 15" descr="290c77bb89.gif (280Ã291)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157" y="1839296"/>
            <a:ext cx="376608" cy="42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500" y="1810916"/>
            <a:ext cx="452493" cy="43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2179119" y="2205444"/>
            <a:ext cx="965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Минэкономразвития</a:t>
            </a:r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150" y="1797414"/>
            <a:ext cx="407874" cy="4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TextBox 108"/>
          <p:cNvSpPr txBox="1"/>
          <p:nvPr/>
        </p:nvSpPr>
        <p:spPr>
          <a:xfrm>
            <a:off x="3747600" y="2205444"/>
            <a:ext cx="6043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Минсельхоз</a:t>
            </a:r>
          </a:p>
        </p:txBody>
      </p:sp>
      <p:pic>
        <p:nvPicPr>
          <p:cNvPr id="110" name="Picture 15" descr="290c77bb89.gif (280Ã291)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157" y="2989018"/>
            <a:ext cx="376608" cy="42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1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500" y="2977860"/>
            <a:ext cx="452493" cy="43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2179119" y="3372388"/>
            <a:ext cx="965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Минэкономразвития</a:t>
            </a:r>
          </a:p>
        </p:txBody>
      </p:sp>
      <p:pic>
        <p:nvPicPr>
          <p:cNvPr id="113" name="Picture 1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150" y="2964358"/>
            <a:ext cx="407874" cy="4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" name="TextBox 113"/>
          <p:cNvSpPr txBox="1"/>
          <p:nvPr/>
        </p:nvSpPr>
        <p:spPr>
          <a:xfrm>
            <a:off x="3747600" y="3372388"/>
            <a:ext cx="6043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Минсельхоз</a:t>
            </a:r>
          </a:p>
        </p:txBody>
      </p:sp>
      <p:pic>
        <p:nvPicPr>
          <p:cNvPr id="115" name="Picture 15" descr="290c77bb89.gif (280Ã291)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157" y="4101732"/>
            <a:ext cx="376608" cy="42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1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500" y="4090574"/>
            <a:ext cx="452493" cy="43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7" name="TextBox 116"/>
          <p:cNvSpPr txBox="1"/>
          <p:nvPr/>
        </p:nvSpPr>
        <p:spPr>
          <a:xfrm>
            <a:off x="2194147" y="4487333"/>
            <a:ext cx="9502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Минэкономразвития</a:t>
            </a:r>
          </a:p>
        </p:txBody>
      </p:sp>
      <p:pic>
        <p:nvPicPr>
          <p:cNvPr id="118" name="Picture 1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150" y="4077072"/>
            <a:ext cx="407874" cy="4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9" name="TextBox 118"/>
          <p:cNvSpPr txBox="1"/>
          <p:nvPr/>
        </p:nvSpPr>
        <p:spPr>
          <a:xfrm>
            <a:off x="3762629" y="4496135"/>
            <a:ext cx="6043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Минсельхоз</a:t>
            </a:r>
          </a:p>
        </p:txBody>
      </p:sp>
      <p:pic>
        <p:nvPicPr>
          <p:cNvPr id="120" name="Picture 15" descr="290c77bb89.gif (280Ã291)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157" y="4965466"/>
            <a:ext cx="376608" cy="42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Прямоугольник 120"/>
          <p:cNvSpPr/>
          <p:nvPr/>
        </p:nvSpPr>
        <p:spPr>
          <a:xfrm>
            <a:off x="185052" y="1094258"/>
            <a:ext cx="1838674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 smtClean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Базовые продукты</a:t>
            </a:r>
            <a:endParaRPr lang="ru-RU" sz="1200" b="1" dirty="0">
              <a:solidFill>
                <a:srgbClr val="4D4D4D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2428502" y="908721"/>
            <a:ext cx="2431530" cy="64633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19050" marR="0" lvl="0" indent="-190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Наличие льготных программ</a:t>
            </a:r>
            <a:r>
              <a:rPr lang="en-US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и возможности рыночного кредитования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5652119" y="910462"/>
            <a:ext cx="2808313" cy="64633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200" b="1" dirty="0" smtClean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Специальные продукты для приоритетных ниш*</a:t>
            </a:r>
            <a:endParaRPr lang="ru-RU" sz="1200" b="1" dirty="0">
              <a:solidFill>
                <a:srgbClr val="4D4D4D"/>
              </a:solidFill>
              <a:latin typeface="Arial" charset="0"/>
              <a:ea typeface="Arial" charset="0"/>
              <a:cs typeface="Arial" charset="0"/>
            </a:endParaRPr>
          </a:p>
          <a:p>
            <a:pPr lvl="0" algn="ctr" defTabSz="914400">
              <a:defRPr/>
            </a:pPr>
            <a:r>
              <a:rPr lang="ru-RU" sz="1200" b="1" dirty="0" smtClean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ru-RU" sz="1200" b="1" u="sng" dirty="0">
                <a:latin typeface="Arial" charset="0"/>
                <a:ea typeface="Arial" charset="0"/>
                <a:cs typeface="Arial" charset="0"/>
              </a:rPr>
              <a:t>процентная ставка – </a:t>
            </a:r>
            <a:r>
              <a:rPr lang="ru-RU" sz="1200" b="1" u="sng" dirty="0" smtClean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8,5%</a:t>
            </a:r>
            <a:r>
              <a:rPr lang="ru-RU" sz="1200" b="1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pic>
        <p:nvPicPr>
          <p:cNvPr id="1026" name="Picture 2" descr="C:\Users\b05frv\Desktop\154889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960" y="1820475"/>
            <a:ext cx="380052" cy="41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4433399" y="2217607"/>
            <a:ext cx="3988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Рынок</a:t>
            </a:r>
          </a:p>
        </p:txBody>
      </p:sp>
      <p:pic>
        <p:nvPicPr>
          <p:cNvPr id="65" name="Picture 2" descr="C:\Users\b05frv\Desktop\154889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960" y="2975782"/>
            <a:ext cx="380052" cy="41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4433399" y="3372914"/>
            <a:ext cx="3988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Рынок</a:t>
            </a:r>
          </a:p>
        </p:txBody>
      </p:sp>
      <p:pic>
        <p:nvPicPr>
          <p:cNvPr id="67" name="Picture 2" descr="C:\Users\b05frv\Desktop\154889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960" y="4095551"/>
            <a:ext cx="380052" cy="41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4433399" y="4492683"/>
            <a:ext cx="3988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Рынок</a:t>
            </a:r>
          </a:p>
        </p:txBody>
      </p:sp>
      <p:pic>
        <p:nvPicPr>
          <p:cNvPr id="69" name="Picture 2" descr="C:\Users\b05frv\Desktop\154889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960" y="4898167"/>
            <a:ext cx="380052" cy="41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TextBox 69"/>
          <p:cNvSpPr txBox="1"/>
          <p:nvPr/>
        </p:nvSpPr>
        <p:spPr>
          <a:xfrm>
            <a:off x="4461218" y="5295299"/>
            <a:ext cx="3988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Рынок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627784" y="2331534"/>
            <a:ext cx="4577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ED1B34"/>
                </a:solidFill>
                <a:cs typeface="Aharoni" pitchFamily="2" charset="-79"/>
              </a:rPr>
              <a:t>8,5</a:t>
            </a:r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%</a:t>
            </a:r>
            <a:endParaRPr lang="ru-RU" sz="800" b="1" dirty="0">
              <a:solidFill>
                <a:srgbClr val="ED1B34"/>
              </a:solidFill>
              <a:cs typeface="Aharoni" pitchFamily="2" charset="-79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178552" y="2331534"/>
            <a:ext cx="8065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9,6%</a:t>
            </a:r>
            <a:r>
              <a:rPr lang="en-US" sz="800" b="1" dirty="0">
                <a:solidFill>
                  <a:srgbClr val="ED1B34"/>
                </a:solidFill>
                <a:cs typeface="Aharoni" pitchFamily="2" charset="-79"/>
              </a:rPr>
              <a:t>/</a:t>
            </a:r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10,6</a:t>
            </a:r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%**</a:t>
            </a:r>
            <a:endParaRPr lang="ru-RU" sz="800" b="1" dirty="0">
              <a:solidFill>
                <a:srgbClr val="ED1B34"/>
              </a:solidFill>
              <a:cs typeface="Aharoni" pitchFamily="2" charset="-79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843242" y="2331534"/>
            <a:ext cx="5248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1-5%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627784" y="3534958"/>
            <a:ext cx="4579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ED1B34"/>
                </a:solidFill>
                <a:cs typeface="Aharoni" pitchFamily="2" charset="-79"/>
              </a:rPr>
              <a:t>8,5</a:t>
            </a:r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%</a:t>
            </a:r>
            <a:endParaRPr lang="ru-RU" sz="800" b="1" dirty="0">
              <a:solidFill>
                <a:srgbClr val="ED1B34"/>
              </a:solidFill>
              <a:cs typeface="Aharoni" pitchFamily="2" charset="-79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185919" y="3534958"/>
            <a:ext cx="7991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9,1%</a:t>
            </a:r>
            <a:r>
              <a:rPr lang="en-US" sz="800" b="1" dirty="0">
                <a:solidFill>
                  <a:srgbClr val="ED1B34"/>
                </a:solidFill>
                <a:cs typeface="Aharoni" pitchFamily="2" charset="-79"/>
              </a:rPr>
              <a:t>/</a:t>
            </a:r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10,1%</a:t>
            </a:r>
            <a:endParaRPr lang="ru-RU" sz="800" b="1" dirty="0">
              <a:solidFill>
                <a:srgbClr val="ED1B34"/>
              </a:solidFill>
              <a:cs typeface="Aharoni" pitchFamily="2" charset="-79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850609" y="3534958"/>
            <a:ext cx="5248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1-5%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627784" y="4581708"/>
            <a:ext cx="4652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ED1B34"/>
                </a:solidFill>
                <a:cs typeface="Aharoni" pitchFamily="2" charset="-79"/>
              </a:rPr>
              <a:t>8,5</a:t>
            </a:r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 </a:t>
            </a:r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%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178553" y="4581708"/>
            <a:ext cx="8065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9,6%</a:t>
            </a:r>
            <a:r>
              <a:rPr lang="en-US" sz="800" b="1" dirty="0">
                <a:solidFill>
                  <a:srgbClr val="ED1B34"/>
                </a:solidFill>
                <a:cs typeface="Aharoni" pitchFamily="2" charset="-79"/>
              </a:rPr>
              <a:t>/</a:t>
            </a:r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10,6%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843242" y="4581708"/>
            <a:ext cx="5248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1-5%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171617" y="5391142"/>
            <a:ext cx="878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9,6%</a:t>
            </a:r>
            <a:r>
              <a:rPr lang="en-US" sz="800" b="1" dirty="0">
                <a:solidFill>
                  <a:srgbClr val="ED1B34"/>
                </a:solidFill>
                <a:cs typeface="Aharoni" pitchFamily="2" charset="-79"/>
              </a:rPr>
              <a:t>/</a:t>
            </a:r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10,6%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627551" y="1981169"/>
            <a:ext cx="8996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Сельхозкооперация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363442" y="1988840"/>
            <a:ext cx="3802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ДФО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6729121" y="1988840"/>
            <a:ext cx="6128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Моногорода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5823215" y="2524254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Газели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6278444" y="2543515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Женщины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6816201" y="2538563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Спорт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5627551" y="3212976"/>
            <a:ext cx="8996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Сельхозкооперация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363442" y="3220647"/>
            <a:ext cx="3802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ДФО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6610789" y="3220647"/>
            <a:ext cx="782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Серебряный бизнес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7260873" y="3220647"/>
            <a:ext cx="6128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Моногорода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836443" y="3729129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Газели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291671" y="3748390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Женщины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782558" y="3743438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Спорт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7200780" y="3748390"/>
            <a:ext cx="10214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Семейный бизнес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6778388" y="4551847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Спорт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211975" y="5370430"/>
            <a:ext cx="6305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Опция «911»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6316556" y="6034368"/>
            <a:ext cx="3802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ДФО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7224673" y="6034855"/>
            <a:ext cx="6128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Моногорода</a:t>
            </a:r>
          </a:p>
        </p:txBody>
      </p:sp>
      <p:sp>
        <p:nvSpPr>
          <p:cNvPr id="108" name="Заголовок 1"/>
          <p:cNvSpPr txBox="1">
            <a:spLocks/>
          </p:cNvSpPr>
          <p:nvPr/>
        </p:nvSpPr>
        <p:spPr bwMode="auto">
          <a:xfrm>
            <a:off x="118583" y="6381328"/>
            <a:ext cx="8574490" cy="432048"/>
          </a:xfrm>
          <a:prstGeom prst="rect">
            <a:avLst/>
          </a:prstGeom>
          <a:ln w="12700">
            <a:solidFill>
              <a:schemeClr val="bg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80805" tIns="40403" rIns="80805" bIns="40403" rtlCol="0" anchor="ctr">
            <a:noAutofit/>
          </a:bodyPr>
          <a:lstStyle>
            <a:lvl1pPr algn="ctr" defTabSz="107268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1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algn="l"/>
            <a:r>
              <a:rPr lang="ru-RU" sz="800" dirty="0" smtClean="0">
                <a:latin typeface="Arial" pitchFamily="34" charset="0"/>
                <a:cs typeface="Arial" pitchFamily="34" charset="0"/>
              </a:rPr>
              <a:t>* –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соответствие целевым сегментам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определяется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на основании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чек-листа</a:t>
            </a:r>
          </a:p>
          <a:p>
            <a:pPr algn="l"/>
            <a:r>
              <a:rPr lang="ru-RU" sz="800" dirty="0">
                <a:latin typeface="Arial" pitchFamily="34" charset="0"/>
                <a:cs typeface="Arial" pitchFamily="34" charset="0"/>
              </a:rPr>
              <a:t>** –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для приоритетных и неприоритетных отраслей в рамках Программы стимулирования кредитования субъектов МСП, см. Приложение 3</a:t>
            </a:r>
            <a:endParaRPr lang="ru-RU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5" name="Picture 2" descr="C:\Users\b05frv\Downloads\rocket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675915"/>
            <a:ext cx="293563" cy="3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TextBox 125"/>
          <p:cNvSpPr txBox="1"/>
          <p:nvPr/>
        </p:nvSpPr>
        <p:spPr>
          <a:xfrm>
            <a:off x="7297662" y="1988840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 err="1">
                <a:cs typeface="Aharoni" pitchFamily="2" charset="-79"/>
              </a:rPr>
              <a:t>Стартапы</a:t>
            </a:r>
            <a:endParaRPr lang="ru-RU" sz="600" b="1" dirty="0">
              <a:cs typeface="Aharoni" pitchFamily="2" charset="-79"/>
            </a:endParaRPr>
          </a:p>
        </p:txBody>
      </p:sp>
      <p:pic>
        <p:nvPicPr>
          <p:cNvPr id="127" name="Picture 2" descr="C:\Users\b05frv\Downloads\rocket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837" y="2870476"/>
            <a:ext cx="293563" cy="3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" name="TextBox 127"/>
          <p:cNvSpPr txBox="1"/>
          <p:nvPr/>
        </p:nvSpPr>
        <p:spPr>
          <a:xfrm>
            <a:off x="7752570" y="3212976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 err="1">
                <a:cs typeface="Aharoni" pitchFamily="2" charset="-79"/>
              </a:rPr>
              <a:t>Стартапы</a:t>
            </a:r>
            <a:endParaRPr lang="ru-RU" sz="600" b="1" dirty="0">
              <a:cs typeface="Aharoni" pitchFamily="2" charset="-79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570471" y="6032322"/>
            <a:ext cx="881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dirty="0" smtClean="0">
                <a:cs typeface="Aharoni" pitchFamily="2" charset="-79"/>
              </a:rPr>
              <a:t>Мама предприниматель</a:t>
            </a:r>
            <a:endParaRPr lang="ru-RU" sz="600" b="1" dirty="0">
              <a:cs typeface="Aharoni" pitchFamily="2" charset="-79"/>
            </a:endParaRPr>
          </a:p>
        </p:txBody>
      </p:sp>
      <p:pic>
        <p:nvPicPr>
          <p:cNvPr id="5" name="Picture 2" descr="C:\Users\b05frv\Desktop\maternity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201" y="5685513"/>
            <a:ext cx="365779" cy="39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" name="Freeform 5"/>
          <p:cNvSpPr/>
          <p:nvPr/>
        </p:nvSpPr>
        <p:spPr>
          <a:xfrm>
            <a:off x="137430" y="116632"/>
            <a:ext cx="8686063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Специальные продукты в рамках базовых продуктов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" name="Picture 2" descr="C:\Users\b05frv\Desktop\154889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960" y="5655514"/>
            <a:ext cx="380052" cy="41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TextBox 104"/>
          <p:cNvSpPr txBox="1"/>
          <p:nvPr/>
        </p:nvSpPr>
        <p:spPr>
          <a:xfrm>
            <a:off x="4461218" y="6052646"/>
            <a:ext cx="3988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Рынок</a:t>
            </a:r>
          </a:p>
        </p:txBody>
      </p:sp>
    </p:spTree>
    <p:extLst>
      <p:ext uri="{BB962C8B-B14F-4D97-AF65-F5344CB8AC3E}">
        <p14:creationId xmlns:p14="http://schemas.microsoft.com/office/powerpoint/2010/main" val="208681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451733"/>
              </p:ext>
            </p:extLst>
          </p:nvPr>
        </p:nvGraphicFramePr>
        <p:xfrm>
          <a:off x="185051" y="873204"/>
          <a:ext cx="8773898" cy="5493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70457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Arial" pitchFamily="34" charset="0"/>
                          <a:cs typeface="Arial" pitchFamily="34" charset="0"/>
                        </a:rPr>
                        <a:t>Направление</a:t>
                      </a:r>
                      <a:endParaRPr lang="ru-RU" sz="10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Arial" pitchFamily="34" charset="0"/>
                          <a:cs typeface="Arial" pitchFamily="34" charset="0"/>
                        </a:rPr>
                        <a:t>Критерии</a:t>
                      </a:r>
                      <a:endParaRPr lang="ru-RU" sz="10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</a:tr>
              <a:tr h="38060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Дальневосточный федеральный округ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зарегистрирован на территории Дальневосточного федерального </a:t>
                      </a:r>
                      <a:r>
                        <a:rPr lang="ru-RU" sz="105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округа.</a:t>
                      </a:r>
                      <a:endParaRPr lang="ru-RU" sz="105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Монопрофильные</a:t>
                      </a: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муниципальные подразделения (моногорода)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зарегистрирован или осуществляет свою деятельность на территории </a:t>
                      </a:r>
                      <a:r>
                        <a:rPr lang="ru-RU" sz="105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монопрофильного</a:t>
                      </a: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муниципального подразделения (моногорода</a:t>
                      </a:r>
                      <a:r>
                        <a:rPr lang="ru-RU" sz="105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).</a:t>
                      </a:r>
                      <a:endParaRPr lang="ru-RU" sz="105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Сельскохозяйственная кооперация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является сельскохозяйственным производственным или потребительским кооперативом или членом сельскохозяйственного потребительского кооператива – крестьянским (фермерским) </a:t>
                      </a:r>
                      <a:r>
                        <a:rPr lang="ru-RU" sz="105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хозяйством.</a:t>
                      </a:r>
                      <a:endParaRPr lang="ru-RU" sz="105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Женское предпринимательство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является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или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обществом с ограниченной ответственностью, при условии, что единоличным исполнительным органом такой организации является женщина – гражданка РФ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и/или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- 50% и более долей в уставном капитале организации принадлежит физическим лицам – женщинам, являющимся гражданами РФ,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или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является индивидуальным предпринимателем–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женщиной, гражданкой РФ.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Северо-Кавказский федеральный округ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зарегистрирован на территории Северо-Кавказского федерального округа.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Серебряный бизнес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Индивидуальные предприниматели в возрасте не менее 45 лет и не более 65 лет или юридические лица, при условии, что единоличным исполнительным органом такого юридического лица является гражданин (-ка) РФ в возрасте не менее 45 лет и не более 65 лет и 50% и более долей в уставном капитале этой организации принадлежит указанному гражданину (-</a:t>
                      </a:r>
                      <a:r>
                        <a:rPr lang="ru-RU" sz="1050" kern="120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ке</a:t>
                      </a: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 РФ.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или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МСП, соответствующий любому из перечисленных </a:t>
                      </a: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условий:</a:t>
                      </a:r>
                      <a:endParaRPr lang="en-US" sz="1050" kern="1200" dirty="0" smtClean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050" kern="1200" baseline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доля </a:t>
                      </a: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сотрудников в возрасте от 45 лет в штате субъекта МСП превышает 30% от общего числа сотрудников в штате субъекта МСП на дату подачи кредитной заявки;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</a:t>
                      </a: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доля </a:t>
                      </a: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сотрудников в возрасте от 45 лет, принятых субъектом МСП на работу в течение последних двух лет до даты подачи кредитной заявки, превышает 30% от общего числа сотрудников субъекта МСП, принятых им на работу в течение этого периода.</a:t>
                      </a:r>
                    </a:p>
                  </a:txBody>
                  <a:tcPr marL="63305" marR="63305" marT="0" marB="0"/>
                </a:tc>
              </a:tr>
            </a:tbl>
          </a:graphicData>
        </a:graphic>
      </p:graphicFrame>
      <p:sp>
        <p:nvSpPr>
          <p:cNvPr id="5" name="Freeform 5"/>
          <p:cNvSpPr/>
          <p:nvPr/>
        </p:nvSpPr>
        <p:spPr>
          <a:xfrm>
            <a:off x="137430" y="188640"/>
            <a:ext cx="8755049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отнесения к приоритетным направлениям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803346"/>
              </p:ext>
            </p:extLst>
          </p:nvPr>
        </p:nvGraphicFramePr>
        <p:xfrm>
          <a:off x="185051" y="873204"/>
          <a:ext cx="8773898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254"/>
                <a:gridCol w="7178644"/>
              </a:tblGrid>
              <a:tr h="370840">
                <a:tc>
                  <a:txBody>
                    <a:bodyPr/>
                    <a:lstStyle/>
                    <a:p>
                      <a:pPr marL="0" algn="ctr" defTabSz="1072689" rtl="0" eaLnBrk="1" latinLnBrk="0" hangingPunct="1"/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Направление</a:t>
                      </a:r>
                      <a:endParaRPr lang="ru-RU" sz="10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72689" rtl="0" eaLnBrk="1" latinLnBrk="0" hangingPunct="1"/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Критерии</a:t>
                      </a:r>
                      <a:endParaRPr lang="ru-RU" sz="10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Стартапы</a:t>
                      </a:r>
                      <a:endParaRPr lang="ru-RU" sz="1000" b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МСП, с даты регистрации которого на дату обращения в Банк прошло не более 5 лет, или субъект МСП, который с даты государственной регистрации не осуществлял производство (реализацию услуги) или осуществлял в незначительном объеме. Деятельность субъекта МСП и (или) реализуемый проект соответствуют одному из следующих критериев: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реализуется в высокотехнологичных отраслях (информационные технологии, биотехнологии, робототехника, станкостроение, фармацевтика) и (или) в отраслях экономики, в которых реализуются приоритетные направления развития науки, технологий и техники в Российской Федерации, а также критические технологии Российской Федерации, утвержденные Указом Президента Российской Федерации от 7 июля 2011 г. № 899 «Об утверждении приоритетных направлений развития науки, технологий и техники в Российской Федерации и перечня критических технологий Российской Федерации»;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деятельность субъекта МСП или реализация проекта осуществляется в Приоритетных отраслях с использованием инноваций и (или) высоких технологий, позволяющих создать новый для рынка продукт или продукт с более высокими качественными характеристиками по сравнению с существующими аналогичными продуктами на рынке или </a:t>
                      </a:r>
                      <a:r>
                        <a:rPr lang="ru-RU" sz="1000" b="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экспортно</a:t>
                      </a: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ориентированный импортозамещающий продукт;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деятельность субъекта МСП или реализуемый проект, осуществляемые в Приоритетных отраслях экономики, масштабируемы; ежегодный прирост выручки на протяжении последних трех лет, завершившихся на дату представления заявки на получение гарантии, составил не менее 20% или прогнозные данные финансовой модели реализуемого проекта подтверждают ежегодный прирост выручки не менее 20% на протяжении не менее 3 лет с момента завершения инвестиционной фазы проекта.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Соответствие деятельности субъекта МСП и (или) реализуемого им проекта критериям отнесения к </a:t>
                      </a:r>
                      <a:r>
                        <a:rPr lang="ru-RU" sz="1000" b="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Стартапу</a:t>
                      </a: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подтверждается заключением организаций, оказывающих услуги по проведению научной, технической экспертизы, бизнес-экспертизы проектов субъектов МСП, в том числе в целях развития исследований, разработок субъектов МСП и коммерциализации их результатов.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Газели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marR="87630" indent="20638" algn="just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должен соответствовать критериям отнесения к быстрорастущим инновационным, высокотехнологичным предприятиям, утвержденным Рабочей группой по вопросам оказания поддержки субъектам малого и среднего предпринимательства высокотехнологичных секторов экономики, в том числе внедряющим инновации, осуществляющим проекты в сфере </a:t>
                      </a:r>
                      <a:r>
                        <a:rPr lang="ru-RU" sz="1000" b="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импортозамещения</a:t>
                      </a: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(или) производящим экспортную продукцию и услуги, созданной АО «Корпорация «МСП» и иными институтами развития, в том числе следующим критериям:</a:t>
                      </a:r>
                      <a:endParaRPr lang="ru-RU" sz="1000" b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87630" indent="20638" algn="just" fontAlgn="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осуществление деятельности не менее 3 лет</a:t>
                      </a:r>
                      <a:r>
                        <a:rPr lang="ru-RU" sz="1000" b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;–</a:t>
                      </a: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деятельность субъекта МСП осуществляется в Приоритетных отраслях экономики и обеспечивает ежегодный прирост выручки не менее 20% на протяжении последних трех лет, завершившихся на дату представления заявки на получение </a:t>
                      </a:r>
                      <a:r>
                        <a:rPr lang="ru-RU" sz="1000" b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гарантии,</a:t>
                      </a:r>
                      <a:r>
                        <a:rPr lang="ru-RU" sz="1000" b="0" baseline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имеет </a:t>
                      </a: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данным бухгалтерской отчетности за последний календарный год положительный финансовый </a:t>
                      </a:r>
                      <a:r>
                        <a:rPr lang="ru-RU" sz="1000" b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результат;</a:t>
                      </a:r>
                      <a:r>
                        <a:rPr lang="ru-RU" sz="1000" b="0" baseline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имеет </a:t>
                      </a: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данным бухгалтерской отчетности за последний календарный год положительные чистые </a:t>
                      </a:r>
                      <a:r>
                        <a:rPr lang="ru-RU" sz="1000" b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активы.</a:t>
                      </a:r>
                      <a:endParaRPr lang="ru-RU" sz="1000" b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</a:tbl>
          </a:graphicData>
        </a:graphic>
      </p:graphicFrame>
      <p:sp>
        <p:nvSpPr>
          <p:cNvPr id="5" name="Freeform 5"/>
          <p:cNvSpPr/>
          <p:nvPr/>
        </p:nvSpPr>
        <p:spPr>
          <a:xfrm>
            <a:off x="137430" y="188640"/>
            <a:ext cx="8755049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отнесения к приоритетным направлениям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9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4961</TotalTime>
  <Words>1942</Words>
  <Application>Microsoft Office PowerPoint</Application>
  <PresentationFormat>Экран (4:3)</PresentationFormat>
  <Paragraphs>252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Aharoni</vt:lpstr>
      <vt:lpstr>Arial</vt:lpstr>
      <vt:lpstr>Arial Narrow</vt:lpstr>
      <vt:lpstr>Calibri</vt:lpstr>
      <vt:lpstr>Times New Roman</vt:lpstr>
      <vt:lpstr>Wingdings</vt:lpstr>
      <vt:lpstr>Специальное оформление</vt:lpstr>
      <vt:lpstr>Инструменты поддержки малого и среднего предпринимательства</vt:lpstr>
      <vt:lpstr>О Банке</vt:lpstr>
      <vt:lpstr>Презентация PowerPoint</vt:lpstr>
      <vt:lpstr>Продукты Банка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Контакты: Иркутск, ул. Рабочая, дом 2а/4.  тел. 8 903 254 80 60 – Титов Николай Николаевич  тел. 8 963 715 84 29 – Кляйнфельдер Андрей Вячеславович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Bigcomp</dc:creator>
  <cp:lastModifiedBy>Титов Николай Николаевич</cp:lastModifiedBy>
  <cp:revision>266</cp:revision>
  <cp:lastPrinted>2017-11-27T08:27:26Z</cp:lastPrinted>
  <dcterms:created xsi:type="dcterms:W3CDTF">2017-08-03T13:00:25Z</dcterms:created>
  <dcterms:modified xsi:type="dcterms:W3CDTF">2020-02-05T03:09:00Z</dcterms:modified>
</cp:coreProperties>
</file>